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5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094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472803"/>
            <a:ext cx="7477601" cy="4034314"/>
          </a:xfrm>
          <a:prstGeom prst="rect">
            <a:avLst/>
          </a:prstGeom>
          <a:noFill/>
          <a:ln/>
        </p:spPr>
        <p:txBody>
          <a:bodyPr wrap="square" rtlCol="0" anchor="t"/>
          <a:lstStyle/>
          <a:p>
            <a:pPr marL="0" indent="0">
              <a:lnSpc>
                <a:spcPts val="7942"/>
              </a:lnSpc>
              <a:buNone/>
            </a:pPr>
            <a:r>
              <a:rPr lang="en-US" sz="6354" b="1" dirty="0">
                <a:solidFill>
                  <a:srgbClr val="396AF1"/>
                </a:solidFill>
                <a:latin typeface="Barlow" pitchFamily="34" charset="0"/>
                <a:ea typeface="Barlow" pitchFamily="34" charset="-122"/>
                <a:cs typeface="Barlow" pitchFamily="34" charset="-120"/>
              </a:rPr>
              <a:t>A Smart Glasses System for the Blind using an Object Detection Model </a:t>
            </a:r>
            <a:endParaRPr lang="en-US" sz="6354" dirty="0"/>
          </a:p>
        </p:txBody>
      </p:sp>
      <p:sp>
        <p:nvSpPr>
          <p:cNvPr id="6" name="Text 2"/>
          <p:cNvSpPr/>
          <p:nvPr/>
        </p:nvSpPr>
        <p:spPr>
          <a:xfrm>
            <a:off x="6319599" y="5840373"/>
            <a:ext cx="7477601" cy="333256"/>
          </a:xfrm>
          <a:prstGeom prst="rect">
            <a:avLst/>
          </a:prstGeom>
          <a:noFill/>
          <a:ln/>
        </p:spPr>
        <p:txBody>
          <a:bodyPr wrap="none" rtlCol="0" anchor="t"/>
          <a:lstStyle/>
          <a:p>
            <a:pPr marL="0" indent="0">
              <a:lnSpc>
                <a:spcPts val="2624"/>
              </a:lnSpc>
              <a:buNone/>
            </a:pPr>
            <a:r>
              <a:rPr lang="en-US" sz="1750" b="1" dirty="0">
                <a:solidFill>
                  <a:srgbClr val="272525"/>
                </a:solidFill>
                <a:latin typeface="Montserrat" pitchFamily="34" charset="0"/>
                <a:ea typeface="Montserrat" pitchFamily="34" charset="-122"/>
                <a:cs typeface="Montserrat" pitchFamily="34" charset="-120"/>
              </a:rPr>
              <a:t>By SSEMUJJU RAYMOND BU/UG/2020/1976</a:t>
            </a:r>
            <a:endParaRPr lang="en-US" sz="1750" dirty="0"/>
          </a:p>
        </p:txBody>
      </p:sp>
      <p:sp>
        <p:nvSpPr>
          <p:cNvPr id="7" name="Text 3"/>
          <p:cNvSpPr/>
          <p:nvPr/>
        </p:nvSpPr>
        <p:spPr>
          <a:xfrm>
            <a:off x="6319599" y="6423541"/>
            <a:ext cx="7477601" cy="333256"/>
          </a:xfrm>
          <a:prstGeom prst="rect">
            <a:avLst/>
          </a:prstGeom>
          <a:noFill/>
          <a:ln/>
        </p:spPr>
        <p:txBody>
          <a:bodyPr wrap="none" rtlCol="0" anchor="t"/>
          <a:lstStyle/>
          <a:p>
            <a:pPr marL="0" indent="0">
              <a:lnSpc>
                <a:spcPts val="2624"/>
              </a:lnSpc>
              <a:buNone/>
            </a:pPr>
            <a:r>
              <a:rPr lang="en-US" sz="1750" b="1" dirty="0">
                <a:solidFill>
                  <a:srgbClr val="272525"/>
                </a:solidFill>
                <a:latin typeface="Montserrat" pitchFamily="34" charset="0"/>
                <a:ea typeface="Montserrat" pitchFamily="34" charset="-122"/>
                <a:cs typeface="Montserrat" pitchFamily="34" charset="-120"/>
              </a:rPr>
              <a:t>SUPERVISOR: Dr. ALUNYU ANDREW EGWAR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4391501" y="1491615"/>
            <a:ext cx="5847278"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Developed System</a:t>
            </a:r>
            <a:endParaRPr lang="en-US" sz="4604" dirty="0"/>
          </a:p>
        </p:txBody>
      </p:sp>
      <p:sp>
        <p:nvSpPr>
          <p:cNvPr id="5" name="Text 2"/>
          <p:cNvSpPr/>
          <p:nvPr/>
        </p:nvSpPr>
        <p:spPr>
          <a:xfrm>
            <a:off x="1760220" y="2666762"/>
            <a:ext cx="11109960" cy="1333024"/>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The developed system is a prototype of smart glasses for blind people in Uganda that can detect and help the visually impaired people avoid obstacles in their environment using an object detection model. The system consists of three main components: the glasses, the microcontroller, and the headphones.</a:t>
            </a:r>
            <a:endParaRPr lang="en-US" sz="1750" dirty="0"/>
          </a:p>
        </p:txBody>
      </p:sp>
      <p:sp>
        <p:nvSpPr>
          <p:cNvPr id="6" name="Text 3"/>
          <p:cNvSpPr/>
          <p:nvPr/>
        </p:nvSpPr>
        <p:spPr>
          <a:xfrm>
            <a:off x="2115622" y="4249698"/>
            <a:ext cx="10754558" cy="999768"/>
          </a:xfrm>
          <a:prstGeom prst="rect">
            <a:avLst/>
          </a:prstGeom>
          <a:noFill/>
          <a:ln/>
        </p:spPr>
        <p:txBody>
          <a:bodyPr wrap="squar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The glasses are equipped with an ESP32-CAM board. The ESP32-CAM captures the video scene in front of the user and runs the object detection algorithm that can recognize and locate common objects and obstacles in the environment. It then sends signals to the microcontroller.</a:t>
            </a:r>
            <a:endParaRPr lang="en-US" sz="1750" dirty="0"/>
          </a:p>
        </p:txBody>
      </p:sp>
      <p:sp>
        <p:nvSpPr>
          <p:cNvPr id="7" name="Text 4"/>
          <p:cNvSpPr/>
          <p:nvPr/>
        </p:nvSpPr>
        <p:spPr>
          <a:xfrm>
            <a:off x="2115622" y="5327213"/>
            <a:ext cx="10754558" cy="666512"/>
          </a:xfrm>
          <a:prstGeom prst="rect">
            <a:avLst/>
          </a:prstGeom>
          <a:noFill/>
          <a:ln/>
        </p:spPr>
        <p:txBody>
          <a:bodyPr wrap="squar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The microcontroller (Arduino Nano) is used for controlling and running the system functions to trigger the audio files in the MP3 Player Voice Playback Module.</a:t>
            </a:r>
            <a:endParaRPr lang="en-US" sz="1750" dirty="0"/>
          </a:p>
        </p:txBody>
      </p:sp>
      <p:sp>
        <p:nvSpPr>
          <p:cNvPr id="8" name="Text 5"/>
          <p:cNvSpPr/>
          <p:nvPr/>
        </p:nvSpPr>
        <p:spPr>
          <a:xfrm>
            <a:off x="2115622" y="6071473"/>
            <a:ext cx="10754558" cy="666512"/>
          </a:xfrm>
          <a:prstGeom prst="rect">
            <a:avLst/>
          </a:prstGeom>
          <a:noFill/>
          <a:ln/>
        </p:spPr>
        <p:txBody>
          <a:bodyPr wrap="squar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The MP3 Player Voice Playback Module stores the different audio files for the object classes, and it is used to provide the user with audio feedback from the system through the headphones.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833795"/>
            <a:ext cx="5847278"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Methodology</a:t>
            </a:r>
            <a:endParaRPr lang="en-US" sz="4604" dirty="0"/>
          </a:p>
        </p:txBody>
      </p:sp>
      <p:pic>
        <p:nvPicPr>
          <p:cNvPr id="6" name="Image 2" descr="preencoded.png"/>
          <p:cNvPicPr>
            <a:picLocks noChangeAspect="1"/>
          </p:cNvPicPr>
          <p:nvPr/>
        </p:nvPicPr>
        <p:blipFill>
          <a:blip r:embed="rId5"/>
          <a:stretch>
            <a:fillRect/>
          </a:stretch>
        </p:blipFill>
        <p:spPr>
          <a:xfrm>
            <a:off x="4490799" y="1897856"/>
            <a:ext cx="1110972" cy="1777484"/>
          </a:xfrm>
          <a:prstGeom prst="rect">
            <a:avLst/>
          </a:prstGeom>
        </p:spPr>
      </p:pic>
      <p:sp>
        <p:nvSpPr>
          <p:cNvPr id="7" name="Text 2"/>
          <p:cNvSpPr/>
          <p:nvPr/>
        </p:nvSpPr>
        <p:spPr>
          <a:xfrm>
            <a:off x="5935028" y="2120027"/>
            <a:ext cx="3371969"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Data Collection &amp; Analysis</a:t>
            </a:r>
            <a:endParaRPr lang="en-US" sz="2302" dirty="0"/>
          </a:p>
        </p:txBody>
      </p:sp>
      <p:sp>
        <p:nvSpPr>
          <p:cNvPr id="8" name="Text 3"/>
          <p:cNvSpPr/>
          <p:nvPr/>
        </p:nvSpPr>
        <p:spPr>
          <a:xfrm>
            <a:off x="5935028" y="2618780"/>
            <a:ext cx="7862173" cy="666512"/>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Collecting video scenes from the field, extracting key frames from them and annotating to add labels.</a:t>
            </a:r>
            <a:endParaRPr lang="en-US" sz="1750" dirty="0"/>
          </a:p>
        </p:txBody>
      </p:sp>
      <p:pic>
        <p:nvPicPr>
          <p:cNvPr id="9" name="Image 3" descr="preencoded.png"/>
          <p:cNvPicPr>
            <a:picLocks noChangeAspect="1"/>
          </p:cNvPicPr>
          <p:nvPr/>
        </p:nvPicPr>
        <p:blipFill>
          <a:blip r:embed="rId6"/>
          <a:stretch>
            <a:fillRect/>
          </a:stretch>
        </p:blipFill>
        <p:spPr>
          <a:xfrm>
            <a:off x="4490799" y="3675340"/>
            <a:ext cx="1110972" cy="1942862"/>
          </a:xfrm>
          <a:prstGeom prst="rect">
            <a:avLst/>
          </a:prstGeom>
        </p:spPr>
      </p:pic>
      <p:sp>
        <p:nvSpPr>
          <p:cNvPr id="10" name="Text 4"/>
          <p:cNvSpPr/>
          <p:nvPr/>
        </p:nvSpPr>
        <p:spPr>
          <a:xfrm>
            <a:off x="5935028" y="3897511"/>
            <a:ext cx="3907750"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Model Development &amp; Training</a:t>
            </a:r>
            <a:endParaRPr lang="en-US" sz="2302" dirty="0"/>
          </a:p>
        </p:txBody>
      </p:sp>
      <p:sp>
        <p:nvSpPr>
          <p:cNvPr id="11" name="Text 5"/>
          <p:cNvSpPr/>
          <p:nvPr/>
        </p:nvSpPr>
        <p:spPr>
          <a:xfrm>
            <a:off x="5935028" y="4396264"/>
            <a:ext cx="7862173" cy="999768"/>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A Deep Learning Object Detector was designed with each layer in the convolutional neural network which was then trained to detect both the object bound box and its class.</a:t>
            </a:r>
            <a:endParaRPr lang="en-US" sz="1750" dirty="0"/>
          </a:p>
        </p:txBody>
      </p:sp>
      <p:pic>
        <p:nvPicPr>
          <p:cNvPr id="12" name="Image 4" descr="preencoded.png"/>
          <p:cNvPicPr>
            <a:picLocks noChangeAspect="1"/>
          </p:cNvPicPr>
          <p:nvPr/>
        </p:nvPicPr>
        <p:blipFill>
          <a:blip r:embed="rId7"/>
          <a:stretch>
            <a:fillRect/>
          </a:stretch>
        </p:blipFill>
        <p:spPr>
          <a:xfrm>
            <a:off x="4490799" y="5618202"/>
            <a:ext cx="1110972" cy="1777484"/>
          </a:xfrm>
          <a:prstGeom prst="rect">
            <a:avLst/>
          </a:prstGeom>
        </p:spPr>
      </p:pic>
      <p:sp>
        <p:nvSpPr>
          <p:cNvPr id="13" name="Text 6"/>
          <p:cNvSpPr/>
          <p:nvPr/>
        </p:nvSpPr>
        <p:spPr>
          <a:xfrm>
            <a:off x="5935028" y="5840373"/>
            <a:ext cx="5146238" cy="365522"/>
          </a:xfrm>
          <a:prstGeom prst="rect">
            <a:avLst/>
          </a:prstGeom>
          <a:noFill/>
          <a:ln/>
        </p:spPr>
        <p:txBody>
          <a:bodyPr wrap="none" rtlCol="0" anchor="t"/>
          <a:lstStyle/>
          <a:p>
            <a:pPr marL="0" indent="0" algn="l">
              <a:lnSpc>
                <a:spcPts val="2878"/>
              </a:lnSpc>
              <a:buNone/>
            </a:pPr>
            <a:r>
              <a:rPr lang="en-US" sz="2302" b="1" dirty="0">
                <a:solidFill>
                  <a:srgbClr val="396AF1"/>
                </a:solidFill>
                <a:latin typeface="Barlow" pitchFamily="34" charset="0"/>
                <a:ea typeface="Barlow" pitchFamily="34" charset="-122"/>
                <a:cs typeface="Barlow" pitchFamily="34" charset="-120"/>
              </a:rPr>
              <a:t>Requirements analysis &amp; System design</a:t>
            </a:r>
            <a:endParaRPr lang="en-US" sz="2302" dirty="0"/>
          </a:p>
        </p:txBody>
      </p:sp>
      <p:sp>
        <p:nvSpPr>
          <p:cNvPr id="14" name="Text 7"/>
          <p:cNvSpPr/>
          <p:nvPr/>
        </p:nvSpPr>
        <p:spPr>
          <a:xfrm>
            <a:off x="5935028" y="6339126"/>
            <a:ext cx="7862173" cy="666512"/>
          </a:xfrm>
          <a:prstGeom prst="rect">
            <a:avLst/>
          </a:prstGeom>
          <a:noFill/>
          <a:ln/>
        </p:spPr>
        <p:txBody>
          <a:bodyPr wrap="square" rtlCol="0" anchor="t"/>
          <a:lstStyle/>
          <a:p>
            <a:pPr marL="0" indent="0" algn="l">
              <a:lnSpc>
                <a:spcPts val="2624"/>
              </a:lnSpc>
              <a:buNone/>
            </a:pPr>
            <a:r>
              <a:rPr lang="en-US" sz="1750" dirty="0">
                <a:solidFill>
                  <a:srgbClr val="272525"/>
                </a:solidFill>
                <a:latin typeface="Montserrat" pitchFamily="34" charset="0"/>
                <a:ea typeface="Montserrat" pitchFamily="34" charset="-122"/>
                <a:cs typeface="Montserrat" pitchFamily="34" charset="-120"/>
              </a:rPr>
              <a:t>Identifying the different requirements and designing the user interface.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601164" y="644247"/>
            <a:ext cx="7427952"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Block Diagram of the System</a:t>
            </a:r>
            <a:endParaRPr lang="en-US" sz="4604" dirty="0"/>
          </a:p>
        </p:txBody>
      </p:sp>
      <p:pic>
        <p:nvPicPr>
          <p:cNvPr id="5" name="Image 1" descr="preencoded.png"/>
          <p:cNvPicPr>
            <a:picLocks noChangeAspect="1"/>
          </p:cNvPicPr>
          <p:nvPr/>
        </p:nvPicPr>
        <p:blipFill>
          <a:blip r:embed="rId4"/>
          <a:stretch>
            <a:fillRect/>
          </a:stretch>
        </p:blipFill>
        <p:spPr>
          <a:xfrm>
            <a:off x="3935135" y="1819394"/>
            <a:ext cx="6760131" cy="57659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4285417" y="643533"/>
            <a:ext cx="6059448"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System Circuit Diagram</a:t>
            </a:r>
            <a:endParaRPr lang="en-US" sz="4604" dirty="0"/>
          </a:p>
        </p:txBody>
      </p:sp>
      <p:pic>
        <p:nvPicPr>
          <p:cNvPr id="5" name="Image 1" descr="preencoded.png"/>
          <p:cNvPicPr>
            <a:picLocks noChangeAspect="1"/>
          </p:cNvPicPr>
          <p:nvPr/>
        </p:nvPicPr>
        <p:blipFill>
          <a:blip r:embed="rId4"/>
          <a:stretch>
            <a:fillRect/>
          </a:stretch>
        </p:blipFill>
        <p:spPr>
          <a:xfrm>
            <a:off x="2427446" y="1818680"/>
            <a:ext cx="9775388" cy="576738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4026813" y="4023241"/>
            <a:ext cx="6576774"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Technical Requirements: </a:t>
            </a:r>
            <a:endParaRPr lang="en-US" sz="4604" dirty="0"/>
          </a:p>
        </p:txBody>
      </p:sp>
      <p:sp>
        <p:nvSpPr>
          <p:cNvPr id="6" name="Text 2"/>
          <p:cNvSpPr/>
          <p:nvPr/>
        </p:nvSpPr>
        <p:spPr>
          <a:xfrm>
            <a:off x="1982391" y="5228153"/>
            <a:ext cx="5106829" cy="333256"/>
          </a:xfrm>
          <a:prstGeom prst="rect">
            <a:avLst/>
          </a:prstGeom>
          <a:noFill/>
          <a:ln/>
        </p:spPr>
        <p:txBody>
          <a:bodyPr wrap="non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Hardware</a:t>
            </a:r>
            <a:endParaRPr lang="en-US" sz="1750" dirty="0"/>
          </a:p>
        </p:txBody>
      </p:sp>
      <p:sp>
        <p:nvSpPr>
          <p:cNvPr id="7" name="Text 3"/>
          <p:cNvSpPr/>
          <p:nvPr/>
        </p:nvSpPr>
        <p:spPr>
          <a:xfrm>
            <a:off x="7541181" y="5228153"/>
            <a:ext cx="5106829" cy="666512"/>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ESP32-CAM, Arduino Nano, DY-SV5W MP3-player module and earphones.</a:t>
            </a:r>
            <a:endParaRPr lang="en-US" sz="1750" dirty="0"/>
          </a:p>
        </p:txBody>
      </p:sp>
      <p:sp>
        <p:nvSpPr>
          <p:cNvPr id="8" name="Shape 4"/>
          <p:cNvSpPr/>
          <p:nvPr/>
        </p:nvSpPr>
        <p:spPr>
          <a:xfrm>
            <a:off x="1760220" y="6035516"/>
            <a:ext cx="11109960" cy="948214"/>
          </a:xfrm>
          <a:prstGeom prst="rect">
            <a:avLst/>
          </a:prstGeom>
          <a:solidFill>
            <a:srgbClr val="4B54FF">
              <a:alpha val="5000"/>
            </a:srgbClr>
          </a:solidFill>
          <a:ln/>
        </p:spPr>
      </p:sp>
      <p:sp>
        <p:nvSpPr>
          <p:cNvPr id="9" name="Text 5"/>
          <p:cNvSpPr/>
          <p:nvPr/>
        </p:nvSpPr>
        <p:spPr>
          <a:xfrm>
            <a:off x="1982391" y="6176367"/>
            <a:ext cx="5106829" cy="333256"/>
          </a:xfrm>
          <a:prstGeom prst="rect">
            <a:avLst/>
          </a:prstGeom>
          <a:noFill/>
          <a:ln/>
        </p:spPr>
        <p:txBody>
          <a:bodyPr wrap="non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Software</a:t>
            </a:r>
            <a:endParaRPr lang="en-US" sz="1750" dirty="0"/>
          </a:p>
        </p:txBody>
      </p:sp>
      <p:sp>
        <p:nvSpPr>
          <p:cNvPr id="10" name="Text 6"/>
          <p:cNvSpPr/>
          <p:nvPr/>
        </p:nvSpPr>
        <p:spPr>
          <a:xfrm>
            <a:off x="7541181" y="6176367"/>
            <a:ext cx="5106829" cy="666512"/>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Arduino IDE, Python IDE, Google Colab, Proteus, Fritzing, Drawio and LabelImg.</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4699040" y="547330"/>
            <a:ext cx="5232083" cy="653891"/>
          </a:xfrm>
          <a:prstGeom prst="rect">
            <a:avLst/>
          </a:prstGeom>
          <a:noFill/>
          <a:ln/>
        </p:spPr>
        <p:txBody>
          <a:bodyPr wrap="none" rtlCol="0" anchor="t"/>
          <a:lstStyle/>
          <a:p>
            <a:pPr marL="0" indent="0" algn="ctr">
              <a:lnSpc>
                <a:spcPts val="5150"/>
              </a:lnSpc>
              <a:buNone/>
            </a:pPr>
            <a:r>
              <a:rPr lang="en-US" sz="4600" b="1" dirty="0">
                <a:solidFill>
                  <a:srgbClr val="396AF1"/>
                </a:solidFill>
                <a:latin typeface="Barlow" pitchFamily="34" charset="0"/>
                <a:ea typeface="Barlow" pitchFamily="34" charset="-122"/>
                <a:cs typeface="Barlow" pitchFamily="34" charset="-120"/>
              </a:rPr>
              <a:t>System Testing</a:t>
            </a:r>
            <a:endParaRPr lang="en-US" sz="4600" dirty="0"/>
          </a:p>
        </p:txBody>
      </p:sp>
      <p:sp>
        <p:nvSpPr>
          <p:cNvPr id="5" name="Text 2"/>
          <p:cNvSpPr/>
          <p:nvPr/>
        </p:nvSpPr>
        <p:spPr>
          <a:xfrm>
            <a:off x="2344698" y="1499354"/>
            <a:ext cx="3139202" cy="392430"/>
          </a:xfrm>
          <a:prstGeom prst="rect">
            <a:avLst/>
          </a:prstGeom>
          <a:noFill/>
          <a:ln/>
        </p:spPr>
        <p:txBody>
          <a:bodyPr wrap="none" rtlCol="0" anchor="t"/>
          <a:lstStyle/>
          <a:p>
            <a:pPr marL="0" indent="0">
              <a:lnSpc>
                <a:spcPts val="3090"/>
              </a:lnSpc>
              <a:buNone/>
            </a:pPr>
            <a:r>
              <a:rPr lang="en-US" sz="2760" b="1" dirty="0">
                <a:solidFill>
                  <a:srgbClr val="396AF1"/>
                </a:solidFill>
                <a:latin typeface="Barlow" pitchFamily="34" charset="0"/>
                <a:ea typeface="Barlow" pitchFamily="34" charset="-122"/>
                <a:cs typeface="Barlow" pitchFamily="34" charset="-120"/>
              </a:rPr>
              <a:t>Algorithm Results</a:t>
            </a:r>
            <a:endParaRPr lang="en-US" sz="2760" dirty="0"/>
          </a:p>
        </p:txBody>
      </p:sp>
      <p:sp>
        <p:nvSpPr>
          <p:cNvPr id="6" name="Text 3"/>
          <p:cNvSpPr/>
          <p:nvPr/>
        </p:nvSpPr>
        <p:spPr>
          <a:xfrm>
            <a:off x="2344698" y="2189917"/>
            <a:ext cx="9940885" cy="298252"/>
          </a:xfrm>
          <a:prstGeom prst="rect">
            <a:avLst/>
          </a:prstGeom>
          <a:noFill/>
          <a:ln/>
        </p:spPr>
        <p:txBody>
          <a:bodyPr wrap="none" rtlCol="0" anchor="t"/>
          <a:lstStyle/>
          <a:p>
            <a:pPr marL="0" indent="0">
              <a:lnSpc>
                <a:spcPts val="2348"/>
              </a:lnSpc>
              <a:buNone/>
            </a:pPr>
            <a:r>
              <a:rPr lang="en-US" sz="1750" dirty="0">
                <a:solidFill>
                  <a:srgbClr val="272525"/>
                </a:solidFill>
                <a:latin typeface="Montserrat" pitchFamily="34" charset="0"/>
                <a:ea typeface="Montserrat" pitchFamily="34" charset="-122"/>
                <a:cs typeface="Montserrat" pitchFamily="34" charset="-120"/>
              </a:rPr>
              <a:t>The object detection model returned the following test results from the training.</a:t>
            </a:r>
            <a:endParaRPr lang="en-US" sz="1750" dirty="0"/>
          </a:p>
        </p:txBody>
      </p:sp>
      <p:pic>
        <p:nvPicPr>
          <p:cNvPr id="7" name="Image 1" descr="preencoded.png"/>
          <p:cNvPicPr>
            <a:picLocks noChangeAspect="1"/>
          </p:cNvPicPr>
          <p:nvPr/>
        </p:nvPicPr>
        <p:blipFill>
          <a:blip r:embed="rId4"/>
          <a:stretch>
            <a:fillRect/>
          </a:stretch>
        </p:blipFill>
        <p:spPr>
          <a:xfrm>
            <a:off x="2344698" y="2711768"/>
            <a:ext cx="9940885" cy="49703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962162" y="1298734"/>
            <a:ext cx="6705957"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System Testing continued</a:t>
            </a:r>
            <a:endParaRPr lang="en-US" sz="4604" dirty="0"/>
          </a:p>
        </p:txBody>
      </p:sp>
      <p:sp>
        <p:nvSpPr>
          <p:cNvPr id="5" name="Text 2"/>
          <p:cNvSpPr/>
          <p:nvPr/>
        </p:nvSpPr>
        <p:spPr>
          <a:xfrm>
            <a:off x="1760220" y="2362795"/>
            <a:ext cx="4343876" cy="438507"/>
          </a:xfrm>
          <a:prstGeom prst="rect">
            <a:avLst/>
          </a:prstGeom>
          <a:noFill/>
          <a:ln/>
        </p:spPr>
        <p:txBody>
          <a:bodyPr wrap="none" rtlCol="0" anchor="t"/>
          <a:lstStyle/>
          <a:p>
            <a:pPr marL="0" indent="0" algn="l">
              <a:lnSpc>
                <a:spcPts val="3453"/>
              </a:lnSpc>
              <a:buNone/>
            </a:pPr>
            <a:r>
              <a:rPr lang="en-US" sz="2763" b="1" dirty="0">
                <a:solidFill>
                  <a:srgbClr val="396AF1"/>
                </a:solidFill>
                <a:latin typeface="Barlow" pitchFamily="34" charset="0"/>
                <a:ea typeface="Barlow" pitchFamily="34" charset="-122"/>
                <a:cs typeface="Barlow" pitchFamily="34" charset="-120"/>
              </a:rPr>
              <a:t>Algorithm results continued</a:t>
            </a:r>
            <a:endParaRPr lang="en-US" sz="2763" dirty="0"/>
          </a:p>
        </p:txBody>
      </p:sp>
      <p:sp>
        <p:nvSpPr>
          <p:cNvPr id="6" name="Shape 3"/>
          <p:cNvSpPr/>
          <p:nvPr/>
        </p:nvSpPr>
        <p:spPr>
          <a:xfrm>
            <a:off x="1760220" y="3384471"/>
            <a:ext cx="499943" cy="499943"/>
          </a:xfrm>
          <a:prstGeom prst="roundRect">
            <a:avLst>
              <a:gd name="adj" fmla="val 26667"/>
            </a:avLst>
          </a:prstGeom>
          <a:solidFill>
            <a:srgbClr val="EEEFF5"/>
          </a:solidFill>
          <a:ln/>
        </p:spPr>
      </p:sp>
      <p:sp>
        <p:nvSpPr>
          <p:cNvPr id="7" name="Text 4"/>
          <p:cNvSpPr/>
          <p:nvPr/>
        </p:nvSpPr>
        <p:spPr>
          <a:xfrm>
            <a:off x="1948101" y="3415189"/>
            <a:ext cx="124182"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1</a:t>
            </a:r>
            <a:endParaRPr lang="en-US" sz="2763" dirty="0"/>
          </a:p>
        </p:txBody>
      </p:sp>
      <p:pic>
        <p:nvPicPr>
          <p:cNvPr id="8" name="Image 1" descr="preencoded.png"/>
          <p:cNvPicPr>
            <a:picLocks noChangeAspect="1"/>
          </p:cNvPicPr>
          <p:nvPr/>
        </p:nvPicPr>
        <p:blipFill>
          <a:blip r:embed="rId4"/>
          <a:stretch>
            <a:fillRect/>
          </a:stretch>
        </p:blipFill>
        <p:spPr>
          <a:xfrm>
            <a:off x="2482334" y="3384471"/>
            <a:ext cx="4703802" cy="3546277"/>
          </a:xfrm>
          <a:prstGeom prst="rect">
            <a:avLst/>
          </a:prstGeom>
        </p:spPr>
      </p:pic>
      <p:sp>
        <p:nvSpPr>
          <p:cNvPr id="9" name="Shape 5"/>
          <p:cNvSpPr/>
          <p:nvPr/>
        </p:nvSpPr>
        <p:spPr>
          <a:xfrm>
            <a:off x="7426285" y="3384471"/>
            <a:ext cx="499943" cy="499943"/>
          </a:xfrm>
          <a:prstGeom prst="roundRect">
            <a:avLst>
              <a:gd name="adj" fmla="val 26667"/>
            </a:avLst>
          </a:prstGeom>
          <a:solidFill>
            <a:srgbClr val="EEEFF5"/>
          </a:solidFill>
          <a:ln/>
        </p:spPr>
      </p:sp>
      <p:sp>
        <p:nvSpPr>
          <p:cNvPr id="10" name="Text 6"/>
          <p:cNvSpPr/>
          <p:nvPr/>
        </p:nvSpPr>
        <p:spPr>
          <a:xfrm>
            <a:off x="7577971" y="3415189"/>
            <a:ext cx="196453"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2</a:t>
            </a:r>
            <a:endParaRPr lang="en-US" sz="2763" dirty="0"/>
          </a:p>
        </p:txBody>
      </p:sp>
      <p:pic>
        <p:nvPicPr>
          <p:cNvPr id="11" name="Image 2" descr="preencoded.png"/>
          <p:cNvPicPr>
            <a:picLocks noChangeAspect="1"/>
          </p:cNvPicPr>
          <p:nvPr/>
        </p:nvPicPr>
        <p:blipFill>
          <a:blip r:embed="rId5"/>
          <a:stretch>
            <a:fillRect/>
          </a:stretch>
        </p:blipFill>
        <p:spPr>
          <a:xfrm>
            <a:off x="8148399" y="3384471"/>
            <a:ext cx="4721781" cy="354127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7458"/>
          </a:xfrm>
          <a:prstGeom prst="rect">
            <a:avLst/>
          </a:prstGeom>
          <a:solidFill>
            <a:srgbClr val="EEEFF5"/>
          </a:solidFill>
          <a:ln/>
        </p:spPr>
      </p:sp>
      <p:sp>
        <p:nvSpPr>
          <p:cNvPr id="4" name="Text 1"/>
          <p:cNvSpPr/>
          <p:nvPr/>
        </p:nvSpPr>
        <p:spPr>
          <a:xfrm>
            <a:off x="4090511" y="587573"/>
            <a:ext cx="6449139" cy="702826"/>
          </a:xfrm>
          <a:prstGeom prst="rect">
            <a:avLst/>
          </a:prstGeom>
          <a:noFill/>
          <a:ln/>
        </p:spPr>
        <p:txBody>
          <a:bodyPr wrap="none" rtlCol="0" anchor="t"/>
          <a:lstStyle/>
          <a:p>
            <a:pPr marL="0" indent="0" algn="ctr">
              <a:lnSpc>
                <a:spcPts val="5535"/>
              </a:lnSpc>
              <a:buNone/>
            </a:pPr>
            <a:r>
              <a:rPr lang="en-US" sz="4600" b="1" dirty="0">
                <a:solidFill>
                  <a:srgbClr val="396AF1"/>
                </a:solidFill>
                <a:latin typeface="Barlow" pitchFamily="34" charset="0"/>
                <a:ea typeface="Barlow" pitchFamily="34" charset="-122"/>
                <a:cs typeface="Barlow" pitchFamily="34" charset="-120"/>
              </a:rPr>
              <a:t>System Testing continued</a:t>
            </a:r>
            <a:endParaRPr lang="en-US" sz="4600" dirty="0"/>
          </a:p>
        </p:txBody>
      </p:sp>
      <p:sp>
        <p:nvSpPr>
          <p:cNvPr id="5" name="Text 2"/>
          <p:cNvSpPr/>
          <p:nvPr/>
        </p:nvSpPr>
        <p:spPr>
          <a:xfrm>
            <a:off x="1972866" y="1610916"/>
            <a:ext cx="3373993" cy="421719"/>
          </a:xfrm>
          <a:prstGeom prst="rect">
            <a:avLst/>
          </a:prstGeom>
          <a:noFill/>
          <a:ln/>
        </p:spPr>
        <p:txBody>
          <a:bodyPr wrap="none" rtlCol="0" anchor="t"/>
          <a:lstStyle/>
          <a:p>
            <a:pPr marL="0" indent="0">
              <a:lnSpc>
                <a:spcPts val="3321"/>
              </a:lnSpc>
              <a:buNone/>
            </a:pPr>
            <a:r>
              <a:rPr lang="en-US" sz="2760" b="1" dirty="0">
                <a:solidFill>
                  <a:srgbClr val="396AF1"/>
                </a:solidFill>
                <a:latin typeface="Barlow" pitchFamily="34" charset="0"/>
                <a:ea typeface="Barlow" pitchFamily="34" charset="-122"/>
                <a:cs typeface="Barlow" pitchFamily="34" charset="-120"/>
              </a:rPr>
              <a:t>System Results</a:t>
            </a:r>
            <a:endParaRPr lang="en-US" sz="2760" dirty="0"/>
          </a:p>
        </p:txBody>
      </p:sp>
      <p:sp>
        <p:nvSpPr>
          <p:cNvPr id="6" name="Text 3"/>
          <p:cNvSpPr/>
          <p:nvPr/>
        </p:nvSpPr>
        <p:spPr>
          <a:xfrm>
            <a:off x="1972866" y="2353151"/>
            <a:ext cx="10684550" cy="320516"/>
          </a:xfrm>
          <a:prstGeom prst="rect">
            <a:avLst/>
          </a:prstGeom>
          <a:noFill/>
          <a:ln/>
        </p:spPr>
        <p:txBody>
          <a:bodyPr wrap="none" rtlCol="0" anchor="t"/>
          <a:lstStyle/>
          <a:p>
            <a:pPr marL="0" indent="0">
              <a:lnSpc>
                <a:spcPts val="2524"/>
              </a:lnSpc>
              <a:buNone/>
            </a:pPr>
            <a:r>
              <a:rPr lang="en-US" sz="1750" dirty="0">
                <a:solidFill>
                  <a:srgbClr val="272525"/>
                </a:solidFill>
                <a:latin typeface="Montserrat" pitchFamily="34" charset="0"/>
                <a:ea typeface="Montserrat" pitchFamily="34" charset="-122"/>
                <a:cs typeface="Montserrat" pitchFamily="34" charset="-120"/>
              </a:rPr>
              <a:t>The smart glasses system was able to make the following predictions and trigger audio output.</a:t>
            </a:r>
            <a:endParaRPr lang="en-US" sz="1750" dirty="0"/>
          </a:p>
        </p:txBody>
      </p:sp>
      <p:sp>
        <p:nvSpPr>
          <p:cNvPr id="7" name="Text 4"/>
          <p:cNvSpPr/>
          <p:nvPr/>
        </p:nvSpPr>
        <p:spPr>
          <a:xfrm>
            <a:off x="2186702" y="3049786"/>
            <a:ext cx="1724025" cy="320516"/>
          </a:xfrm>
          <a:prstGeom prst="rect">
            <a:avLst/>
          </a:prstGeom>
          <a:noFill/>
          <a:ln/>
        </p:spPr>
        <p:txBody>
          <a:bodyPr wrap="none" rtlCol="0" anchor="t"/>
          <a:lstStyle/>
          <a:p>
            <a:pPr marL="0" indent="0" algn="ctr">
              <a:lnSpc>
                <a:spcPts val="2524"/>
              </a:lnSpc>
              <a:buNone/>
            </a:pPr>
            <a:r>
              <a:rPr lang="en-US" sz="1750" b="1" dirty="0">
                <a:solidFill>
                  <a:srgbClr val="272525"/>
                </a:solidFill>
                <a:latin typeface="Montserrat" pitchFamily="34" charset="0"/>
                <a:ea typeface="Montserrat" pitchFamily="34" charset="-122"/>
                <a:cs typeface="Montserrat" pitchFamily="34" charset="-120"/>
              </a:rPr>
              <a:t>PREDICTION</a:t>
            </a:r>
            <a:endParaRPr lang="en-US" sz="1750" dirty="0"/>
          </a:p>
        </p:txBody>
      </p:sp>
      <p:sp>
        <p:nvSpPr>
          <p:cNvPr id="8" name="Text 5"/>
          <p:cNvSpPr/>
          <p:nvPr/>
        </p:nvSpPr>
        <p:spPr>
          <a:xfrm>
            <a:off x="4345543" y="3049786"/>
            <a:ext cx="1270397" cy="320516"/>
          </a:xfrm>
          <a:prstGeom prst="rect">
            <a:avLst/>
          </a:prstGeom>
          <a:noFill/>
          <a:ln/>
        </p:spPr>
        <p:txBody>
          <a:bodyPr wrap="none" rtlCol="0" anchor="t"/>
          <a:lstStyle/>
          <a:p>
            <a:pPr marL="0" indent="0" algn="ctr">
              <a:lnSpc>
                <a:spcPts val="2524"/>
              </a:lnSpc>
              <a:buNone/>
            </a:pPr>
            <a:r>
              <a:rPr lang="en-US" sz="1750" b="1" dirty="0">
                <a:solidFill>
                  <a:srgbClr val="272525"/>
                </a:solidFill>
                <a:latin typeface="Montserrat" pitchFamily="34" charset="0"/>
                <a:ea typeface="Montserrat" pitchFamily="34" charset="-122"/>
                <a:cs typeface="Montserrat" pitchFamily="34" charset="-120"/>
              </a:rPr>
              <a:t>ACCURACY</a:t>
            </a:r>
            <a:endParaRPr lang="en-US" sz="1750" dirty="0"/>
          </a:p>
        </p:txBody>
      </p:sp>
      <p:sp>
        <p:nvSpPr>
          <p:cNvPr id="9" name="Text 6"/>
          <p:cNvSpPr/>
          <p:nvPr/>
        </p:nvSpPr>
        <p:spPr>
          <a:xfrm>
            <a:off x="6050756" y="3049786"/>
            <a:ext cx="1270397" cy="320516"/>
          </a:xfrm>
          <a:prstGeom prst="rect">
            <a:avLst/>
          </a:prstGeom>
          <a:noFill/>
          <a:ln/>
        </p:spPr>
        <p:txBody>
          <a:bodyPr wrap="none" rtlCol="0" anchor="t"/>
          <a:lstStyle/>
          <a:p>
            <a:pPr marL="0" indent="0" algn="ctr">
              <a:lnSpc>
                <a:spcPts val="2524"/>
              </a:lnSpc>
              <a:buNone/>
            </a:pPr>
            <a:r>
              <a:rPr lang="en-US" sz="1750" b="1" dirty="0">
                <a:solidFill>
                  <a:srgbClr val="272525"/>
                </a:solidFill>
                <a:latin typeface="Montserrat" pitchFamily="34" charset="0"/>
                <a:ea typeface="Montserrat" pitchFamily="34" charset="-122"/>
                <a:cs typeface="Montserrat" pitchFamily="34" charset="-120"/>
              </a:rPr>
              <a:t>X</a:t>
            </a:r>
            <a:endParaRPr lang="en-US" sz="1750" dirty="0"/>
          </a:p>
        </p:txBody>
      </p:sp>
      <p:sp>
        <p:nvSpPr>
          <p:cNvPr id="10" name="Text 7"/>
          <p:cNvSpPr/>
          <p:nvPr/>
        </p:nvSpPr>
        <p:spPr>
          <a:xfrm>
            <a:off x="7755969" y="3049786"/>
            <a:ext cx="1271468" cy="320516"/>
          </a:xfrm>
          <a:prstGeom prst="rect">
            <a:avLst/>
          </a:prstGeom>
          <a:noFill/>
          <a:ln/>
        </p:spPr>
        <p:txBody>
          <a:bodyPr wrap="none" rtlCol="0" anchor="t"/>
          <a:lstStyle/>
          <a:p>
            <a:pPr marL="0" indent="0" algn="ctr">
              <a:lnSpc>
                <a:spcPts val="2524"/>
              </a:lnSpc>
              <a:buNone/>
            </a:pPr>
            <a:r>
              <a:rPr lang="en-US" sz="1750" b="1" dirty="0">
                <a:solidFill>
                  <a:srgbClr val="272525"/>
                </a:solidFill>
                <a:latin typeface="Montserrat" pitchFamily="34" charset="0"/>
                <a:ea typeface="Montserrat" pitchFamily="34" charset="-122"/>
                <a:cs typeface="Montserrat" pitchFamily="34" charset="-120"/>
              </a:rPr>
              <a:t>Y</a:t>
            </a:r>
            <a:endParaRPr lang="en-US" sz="1750" dirty="0"/>
          </a:p>
        </p:txBody>
      </p:sp>
      <p:sp>
        <p:nvSpPr>
          <p:cNvPr id="11" name="Text 8"/>
          <p:cNvSpPr/>
          <p:nvPr/>
        </p:nvSpPr>
        <p:spPr>
          <a:xfrm>
            <a:off x="9462254" y="3049786"/>
            <a:ext cx="1271468" cy="320516"/>
          </a:xfrm>
          <a:prstGeom prst="rect">
            <a:avLst/>
          </a:prstGeom>
          <a:noFill/>
          <a:ln/>
        </p:spPr>
        <p:txBody>
          <a:bodyPr wrap="none" rtlCol="0" anchor="t"/>
          <a:lstStyle/>
          <a:p>
            <a:pPr marL="0" indent="0" algn="ctr">
              <a:lnSpc>
                <a:spcPts val="2524"/>
              </a:lnSpc>
              <a:buNone/>
            </a:pPr>
            <a:r>
              <a:rPr lang="en-US" sz="1750" b="1" dirty="0">
                <a:solidFill>
                  <a:srgbClr val="272525"/>
                </a:solidFill>
                <a:latin typeface="Montserrat" pitchFamily="34" charset="0"/>
                <a:ea typeface="Montserrat" pitchFamily="34" charset="-122"/>
                <a:cs typeface="Montserrat" pitchFamily="34" charset="-120"/>
              </a:rPr>
              <a:t>WIDTH</a:t>
            </a:r>
            <a:endParaRPr lang="en-US" sz="1750" dirty="0"/>
          </a:p>
        </p:txBody>
      </p:sp>
      <p:sp>
        <p:nvSpPr>
          <p:cNvPr id="12" name="Text 9"/>
          <p:cNvSpPr/>
          <p:nvPr/>
        </p:nvSpPr>
        <p:spPr>
          <a:xfrm>
            <a:off x="11168539" y="3049786"/>
            <a:ext cx="1275278" cy="320516"/>
          </a:xfrm>
          <a:prstGeom prst="rect">
            <a:avLst/>
          </a:prstGeom>
          <a:noFill/>
          <a:ln/>
        </p:spPr>
        <p:txBody>
          <a:bodyPr wrap="none" rtlCol="0" anchor="t"/>
          <a:lstStyle/>
          <a:p>
            <a:pPr marL="0" indent="0" algn="ctr">
              <a:lnSpc>
                <a:spcPts val="2524"/>
              </a:lnSpc>
              <a:buNone/>
            </a:pPr>
            <a:r>
              <a:rPr lang="en-US" sz="1750" b="1" dirty="0">
                <a:solidFill>
                  <a:srgbClr val="272525"/>
                </a:solidFill>
                <a:latin typeface="Montserrat" pitchFamily="34" charset="0"/>
                <a:ea typeface="Montserrat" pitchFamily="34" charset="-122"/>
                <a:cs typeface="Montserrat" pitchFamily="34" charset="-120"/>
              </a:rPr>
              <a:t>HEIGHT</a:t>
            </a:r>
            <a:endParaRPr lang="en-US" sz="1750" dirty="0"/>
          </a:p>
        </p:txBody>
      </p:sp>
      <p:sp>
        <p:nvSpPr>
          <p:cNvPr id="13" name="Shape 10"/>
          <p:cNvSpPr/>
          <p:nvPr/>
        </p:nvSpPr>
        <p:spPr>
          <a:xfrm>
            <a:off x="1972866" y="3506033"/>
            <a:ext cx="10684550" cy="591979"/>
          </a:xfrm>
          <a:prstGeom prst="rect">
            <a:avLst/>
          </a:prstGeom>
          <a:solidFill>
            <a:srgbClr val="4B54FF">
              <a:alpha val="5000"/>
            </a:srgbClr>
          </a:solidFill>
          <a:ln/>
        </p:spPr>
      </p:sp>
      <p:sp>
        <p:nvSpPr>
          <p:cNvPr id="14" name="Text 11"/>
          <p:cNvSpPr/>
          <p:nvPr/>
        </p:nvSpPr>
        <p:spPr>
          <a:xfrm>
            <a:off x="2186702" y="3641765"/>
            <a:ext cx="1724025"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Stairs</a:t>
            </a:r>
            <a:endParaRPr lang="en-US" sz="1750" dirty="0"/>
          </a:p>
        </p:txBody>
      </p:sp>
      <p:sp>
        <p:nvSpPr>
          <p:cNvPr id="15" name="Text 12"/>
          <p:cNvSpPr/>
          <p:nvPr/>
        </p:nvSpPr>
        <p:spPr>
          <a:xfrm>
            <a:off x="4345543" y="3641765"/>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0.996094</a:t>
            </a:r>
            <a:endParaRPr lang="en-US" sz="1750" dirty="0"/>
          </a:p>
        </p:txBody>
      </p:sp>
      <p:sp>
        <p:nvSpPr>
          <p:cNvPr id="16" name="Text 13"/>
          <p:cNvSpPr/>
          <p:nvPr/>
        </p:nvSpPr>
        <p:spPr>
          <a:xfrm>
            <a:off x="6050756" y="3641765"/>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16</a:t>
            </a:r>
            <a:endParaRPr lang="en-US" sz="1750" dirty="0"/>
          </a:p>
        </p:txBody>
      </p:sp>
      <p:sp>
        <p:nvSpPr>
          <p:cNvPr id="17" name="Text 14"/>
          <p:cNvSpPr/>
          <p:nvPr/>
        </p:nvSpPr>
        <p:spPr>
          <a:xfrm>
            <a:off x="7755969" y="3641765"/>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16</a:t>
            </a:r>
            <a:endParaRPr lang="en-US" sz="1750" dirty="0"/>
          </a:p>
        </p:txBody>
      </p:sp>
      <p:sp>
        <p:nvSpPr>
          <p:cNvPr id="18" name="Text 15"/>
          <p:cNvSpPr/>
          <p:nvPr/>
        </p:nvSpPr>
        <p:spPr>
          <a:xfrm>
            <a:off x="9462254" y="3641765"/>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24</a:t>
            </a:r>
            <a:endParaRPr lang="en-US" sz="1750" dirty="0"/>
          </a:p>
        </p:txBody>
      </p:sp>
      <p:sp>
        <p:nvSpPr>
          <p:cNvPr id="19" name="Text 16"/>
          <p:cNvSpPr/>
          <p:nvPr/>
        </p:nvSpPr>
        <p:spPr>
          <a:xfrm>
            <a:off x="11168539" y="3641765"/>
            <a:ext cx="127527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16</a:t>
            </a:r>
            <a:endParaRPr lang="en-US" sz="1750" dirty="0"/>
          </a:p>
        </p:txBody>
      </p:sp>
      <p:sp>
        <p:nvSpPr>
          <p:cNvPr id="20" name="Text 17"/>
          <p:cNvSpPr/>
          <p:nvPr/>
        </p:nvSpPr>
        <p:spPr>
          <a:xfrm>
            <a:off x="2186702" y="4233743"/>
            <a:ext cx="1724025"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Mouse</a:t>
            </a:r>
            <a:endParaRPr lang="en-US" sz="1750" dirty="0"/>
          </a:p>
        </p:txBody>
      </p:sp>
      <p:sp>
        <p:nvSpPr>
          <p:cNvPr id="21" name="Text 18"/>
          <p:cNvSpPr/>
          <p:nvPr/>
        </p:nvSpPr>
        <p:spPr>
          <a:xfrm>
            <a:off x="4345543" y="4233743"/>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0.863281</a:t>
            </a:r>
            <a:endParaRPr lang="en-US" sz="1750" dirty="0"/>
          </a:p>
        </p:txBody>
      </p:sp>
      <p:sp>
        <p:nvSpPr>
          <p:cNvPr id="22" name="Text 19"/>
          <p:cNvSpPr/>
          <p:nvPr/>
        </p:nvSpPr>
        <p:spPr>
          <a:xfrm>
            <a:off x="6050756" y="4233743"/>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8</a:t>
            </a:r>
            <a:endParaRPr lang="en-US" sz="1750" dirty="0"/>
          </a:p>
        </p:txBody>
      </p:sp>
      <p:sp>
        <p:nvSpPr>
          <p:cNvPr id="23" name="Text 20"/>
          <p:cNvSpPr/>
          <p:nvPr/>
        </p:nvSpPr>
        <p:spPr>
          <a:xfrm>
            <a:off x="7755969" y="4233743"/>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16</a:t>
            </a:r>
            <a:endParaRPr lang="en-US" sz="1750" dirty="0"/>
          </a:p>
        </p:txBody>
      </p:sp>
      <p:sp>
        <p:nvSpPr>
          <p:cNvPr id="24" name="Text 21"/>
          <p:cNvSpPr/>
          <p:nvPr/>
        </p:nvSpPr>
        <p:spPr>
          <a:xfrm>
            <a:off x="9462254" y="4233743"/>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16</a:t>
            </a:r>
            <a:endParaRPr lang="en-US" sz="1750" dirty="0"/>
          </a:p>
        </p:txBody>
      </p:sp>
      <p:sp>
        <p:nvSpPr>
          <p:cNvPr id="25" name="Text 22"/>
          <p:cNvSpPr/>
          <p:nvPr/>
        </p:nvSpPr>
        <p:spPr>
          <a:xfrm>
            <a:off x="11168539" y="4233743"/>
            <a:ext cx="1275278" cy="320516"/>
          </a:xfrm>
          <a:prstGeom prst="rect">
            <a:avLst/>
          </a:prstGeom>
          <a:noFill/>
          <a:ln/>
        </p:spPr>
        <p:txBody>
          <a:bodyPr wrap="none" rtlCol="0" anchor="t"/>
          <a:lstStyle/>
          <a:p>
            <a:pPr marL="0" indent="0" algn="ctr">
              <a:lnSpc>
                <a:spcPts val="2524"/>
              </a:lnSpc>
              <a:buNone/>
            </a:pPr>
            <a:r>
              <a:rPr lang="en-US" sz="1683" dirty="0">
                <a:solidFill>
                  <a:srgbClr val="272525"/>
                </a:solidFill>
                <a:latin typeface="Montserrat" pitchFamily="34" charset="0"/>
                <a:ea typeface="Montserrat" pitchFamily="34" charset="-122"/>
                <a:cs typeface="Montserrat" pitchFamily="34" charset="-120"/>
              </a:rPr>
              <a:t>32</a:t>
            </a:r>
            <a:endParaRPr lang="en-US" sz="1683" dirty="0"/>
          </a:p>
        </p:txBody>
      </p:sp>
      <p:sp>
        <p:nvSpPr>
          <p:cNvPr id="26" name="Shape 23"/>
          <p:cNvSpPr/>
          <p:nvPr/>
        </p:nvSpPr>
        <p:spPr>
          <a:xfrm>
            <a:off x="1972866" y="4689991"/>
            <a:ext cx="10684550" cy="591979"/>
          </a:xfrm>
          <a:prstGeom prst="rect">
            <a:avLst/>
          </a:prstGeom>
          <a:solidFill>
            <a:srgbClr val="4B54FF">
              <a:alpha val="5000"/>
            </a:srgbClr>
          </a:solidFill>
          <a:ln/>
        </p:spPr>
      </p:sp>
      <p:sp>
        <p:nvSpPr>
          <p:cNvPr id="27" name="Text 24"/>
          <p:cNvSpPr/>
          <p:nvPr/>
        </p:nvSpPr>
        <p:spPr>
          <a:xfrm>
            <a:off x="2186702" y="4825722"/>
            <a:ext cx="1724025"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Monitor</a:t>
            </a:r>
            <a:endParaRPr lang="en-US" sz="1750" dirty="0"/>
          </a:p>
        </p:txBody>
      </p:sp>
      <p:sp>
        <p:nvSpPr>
          <p:cNvPr id="28" name="Text 25"/>
          <p:cNvSpPr/>
          <p:nvPr/>
        </p:nvSpPr>
        <p:spPr>
          <a:xfrm>
            <a:off x="4345543" y="4825722"/>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0.542969</a:t>
            </a:r>
            <a:endParaRPr lang="en-US" sz="1750" dirty="0"/>
          </a:p>
        </p:txBody>
      </p:sp>
      <p:sp>
        <p:nvSpPr>
          <p:cNvPr id="29" name="Text 26"/>
          <p:cNvSpPr/>
          <p:nvPr/>
        </p:nvSpPr>
        <p:spPr>
          <a:xfrm>
            <a:off x="6050756" y="4825722"/>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72</a:t>
            </a:r>
            <a:endParaRPr lang="en-US" sz="1750" dirty="0"/>
          </a:p>
        </p:txBody>
      </p:sp>
      <p:sp>
        <p:nvSpPr>
          <p:cNvPr id="30" name="Text 27"/>
          <p:cNvSpPr/>
          <p:nvPr/>
        </p:nvSpPr>
        <p:spPr>
          <a:xfrm>
            <a:off x="7755969" y="4825722"/>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48</a:t>
            </a:r>
            <a:endParaRPr lang="en-US" sz="1750" dirty="0"/>
          </a:p>
        </p:txBody>
      </p:sp>
      <p:sp>
        <p:nvSpPr>
          <p:cNvPr id="31" name="Text 28"/>
          <p:cNvSpPr/>
          <p:nvPr/>
        </p:nvSpPr>
        <p:spPr>
          <a:xfrm>
            <a:off x="9462254" y="4825722"/>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8</a:t>
            </a:r>
            <a:endParaRPr lang="en-US" sz="1750" dirty="0"/>
          </a:p>
        </p:txBody>
      </p:sp>
      <p:sp>
        <p:nvSpPr>
          <p:cNvPr id="32" name="Text 29"/>
          <p:cNvSpPr/>
          <p:nvPr/>
        </p:nvSpPr>
        <p:spPr>
          <a:xfrm>
            <a:off x="11168539" y="4825722"/>
            <a:ext cx="1275278" cy="320516"/>
          </a:xfrm>
          <a:prstGeom prst="rect">
            <a:avLst/>
          </a:prstGeom>
          <a:noFill/>
          <a:ln/>
        </p:spPr>
        <p:txBody>
          <a:bodyPr wrap="none" rtlCol="0" anchor="t"/>
          <a:lstStyle/>
          <a:p>
            <a:pPr marL="0" indent="0" algn="ctr">
              <a:lnSpc>
                <a:spcPts val="2524"/>
              </a:lnSpc>
              <a:buNone/>
            </a:pPr>
            <a:r>
              <a:rPr lang="en-US" sz="1683" dirty="0">
                <a:solidFill>
                  <a:srgbClr val="272525"/>
                </a:solidFill>
                <a:latin typeface="Montserrat" pitchFamily="34" charset="0"/>
                <a:ea typeface="Montserrat" pitchFamily="34" charset="-122"/>
                <a:cs typeface="Montserrat" pitchFamily="34" charset="-120"/>
              </a:rPr>
              <a:t>16</a:t>
            </a:r>
            <a:endParaRPr lang="en-US" sz="1683" dirty="0"/>
          </a:p>
        </p:txBody>
      </p:sp>
      <p:sp>
        <p:nvSpPr>
          <p:cNvPr id="33" name="Text 30"/>
          <p:cNvSpPr/>
          <p:nvPr/>
        </p:nvSpPr>
        <p:spPr>
          <a:xfrm>
            <a:off x="2186702" y="5417701"/>
            <a:ext cx="1724025"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Keyboard</a:t>
            </a:r>
            <a:endParaRPr lang="en-US" sz="1750" dirty="0"/>
          </a:p>
        </p:txBody>
      </p:sp>
      <p:sp>
        <p:nvSpPr>
          <p:cNvPr id="34" name="Text 31"/>
          <p:cNvSpPr/>
          <p:nvPr/>
        </p:nvSpPr>
        <p:spPr>
          <a:xfrm>
            <a:off x="4345543" y="5417701"/>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0.714844</a:t>
            </a:r>
            <a:endParaRPr lang="en-US" sz="1750" dirty="0"/>
          </a:p>
        </p:txBody>
      </p:sp>
      <p:sp>
        <p:nvSpPr>
          <p:cNvPr id="35" name="Text 32"/>
          <p:cNvSpPr/>
          <p:nvPr/>
        </p:nvSpPr>
        <p:spPr>
          <a:xfrm>
            <a:off x="6050756" y="5417701"/>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40</a:t>
            </a:r>
            <a:endParaRPr lang="en-US" sz="1750" dirty="0"/>
          </a:p>
        </p:txBody>
      </p:sp>
      <p:sp>
        <p:nvSpPr>
          <p:cNvPr id="36" name="Text 33"/>
          <p:cNvSpPr/>
          <p:nvPr/>
        </p:nvSpPr>
        <p:spPr>
          <a:xfrm>
            <a:off x="7755969" y="5417701"/>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72</a:t>
            </a:r>
            <a:endParaRPr lang="en-US" sz="1750" dirty="0"/>
          </a:p>
        </p:txBody>
      </p:sp>
      <p:sp>
        <p:nvSpPr>
          <p:cNvPr id="37" name="Text 34"/>
          <p:cNvSpPr/>
          <p:nvPr/>
        </p:nvSpPr>
        <p:spPr>
          <a:xfrm>
            <a:off x="9462254" y="5417701"/>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8</a:t>
            </a:r>
            <a:endParaRPr lang="en-US" sz="1750" dirty="0"/>
          </a:p>
        </p:txBody>
      </p:sp>
      <p:sp>
        <p:nvSpPr>
          <p:cNvPr id="38" name="Text 35"/>
          <p:cNvSpPr/>
          <p:nvPr/>
        </p:nvSpPr>
        <p:spPr>
          <a:xfrm>
            <a:off x="11168539" y="5417701"/>
            <a:ext cx="127527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8</a:t>
            </a:r>
            <a:endParaRPr lang="en-US" sz="1750" dirty="0"/>
          </a:p>
        </p:txBody>
      </p:sp>
      <p:sp>
        <p:nvSpPr>
          <p:cNvPr id="39" name="Shape 36"/>
          <p:cNvSpPr/>
          <p:nvPr/>
        </p:nvSpPr>
        <p:spPr>
          <a:xfrm>
            <a:off x="1972866" y="5873948"/>
            <a:ext cx="10684550" cy="591979"/>
          </a:xfrm>
          <a:prstGeom prst="rect">
            <a:avLst/>
          </a:prstGeom>
          <a:solidFill>
            <a:srgbClr val="4B54FF">
              <a:alpha val="5000"/>
            </a:srgbClr>
          </a:solidFill>
          <a:ln/>
        </p:spPr>
      </p:sp>
      <p:sp>
        <p:nvSpPr>
          <p:cNvPr id="40" name="Text 37"/>
          <p:cNvSpPr/>
          <p:nvPr/>
        </p:nvSpPr>
        <p:spPr>
          <a:xfrm>
            <a:off x="2186702" y="6009680"/>
            <a:ext cx="1724025"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Person</a:t>
            </a:r>
            <a:endParaRPr lang="en-US" sz="1750" dirty="0"/>
          </a:p>
        </p:txBody>
      </p:sp>
      <p:sp>
        <p:nvSpPr>
          <p:cNvPr id="41" name="Text 38"/>
          <p:cNvSpPr/>
          <p:nvPr/>
        </p:nvSpPr>
        <p:spPr>
          <a:xfrm>
            <a:off x="4345543" y="6009680"/>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0.996094</a:t>
            </a:r>
            <a:endParaRPr lang="en-US" sz="1750" dirty="0"/>
          </a:p>
        </p:txBody>
      </p:sp>
      <p:sp>
        <p:nvSpPr>
          <p:cNvPr id="42" name="Text 39"/>
          <p:cNvSpPr/>
          <p:nvPr/>
        </p:nvSpPr>
        <p:spPr>
          <a:xfrm>
            <a:off x="6050756" y="6009680"/>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56</a:t>
            </a:r>
            <a:endParaRPr lang="en-US" sz="1750" dirty="0"/>
          </a:p>
        </p:txBody>
      </p:sp>
      <p:sp>
        <p:nvSpPr>
          <p:cNvPr id="43" name="Text 40"/>
          <p:cNvSpPr/>
          <p:nvPr/>
        </p:nvSpPr>
        <p:spPr>
          <a:xfrm>
            <a:off x="7755969" y="6009680"/>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56</a:t>
            </a:r>
            <a:endParaRPr lang="en-US" sz="1750" dirty="0"/>
          </a:p>
        </p:txBody>
      </p:sp>
      <p:sp>
        <p:nvSpPr>
          <p:cNvPr id="44" name="Text 41"/>
          <p:cNvSpPr/>
          <p:nvPr/>
        </p:nvSpPr>
        <p:spPr>
          <a:xfrm>
            <a:off x="9462254" y="6009680"/>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24</a:t>
            </a:r>
            <a:endParaRPr lang="en-US" sz="1750" dirty="0"/>
          </a:p>
        </p:txBody>
      </p:sp>
      <p:sp>
        <p:nvSpPr>
          <p:cNvPr id="45" name="Text 42"/>
          <p:cNvSpPr/>
          <p:nvPr/>
        </p:nvSpPr>
        <p:spPr>
          <a:xfrm>
            <a:off x="11168539" y="6009680"/>
            <a:ext cx="127527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16</a:t>
            </a:r>
            <a:endParaRPr lang="en-US" sz="1750" dirty="0"/>
          </a:p>
        </p:txBody>
      </p:sp>
      <p:sp>
        <p:nvSpPr>
          <p:cNvPr id="46" name="Text 43"/>
          <p:cNvSpPr/>
          <p:nvPr/>
        </p:nvSpPr>
        <p:spPr>
          <a:xfrm>
            <a:off x="2186702" y="6601658"/>
            <a:ext cx="1724025"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Laptop</a:t>
            </a:r>
            <a:endParaRPr lang="en-US" sz="1750" dirty="0"/>
          </a:p>
        </p:txBody>
      </p:sp>
      <p:sp>
        <p:nvSpPr>
          <p:cNvPr id="47" name="Text 44"/>
          <p:cNvSpPr/>
          <p:nvPr/>
        </p:nvSpPr>
        <p:spPr>
          <a:xfrm>
            <a:off x="4345543" y="6601658"/>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0.820312</a:t>
            </a:r>
            <a:endParaRPr lang="en-US" sz="1750" dirty="0"/>
          </a:p>
        </p:txBody>
      </p:sp>
      <p:sp>
        <p:nvSpPr>
          <p:cNvPr id="48" name="Text 45"/>
          <p:cNvSpPr/>
          <p:nvPr/>
        </p:nvSpPr>
        <p:spPr>
          <a:xfrm>
            <a:off x="6050756" y="6601658"/>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64</a:t>
            </a:r>
            <a:endParaRPr lang="en-US" sz="1750" dirty="0"/>
          </a:p>
        </p:txBody>
      </p:sp>
      <p:sp>
        <p:nvSpPr>
          <p:cNvPr id="49" name="Text 46"/>
          <p:cNvSpPr/>
          <p:nvPr/>
        </p:nvSpPr>
        <p:spPr>
          <a:xfrm>
            <a:off x="7755969" y="6601658"/>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64</a:t>
            </a:r>
            <a:endParaRPr lang="en-US" sz="1750" dirty="0"/>
          </a:p>
        </p:txBody>
      </p:sp>
      <p:sp>
        <p:nvSpPr>
          <p:cNvPr id="50" name="Text 47"/>
          <p:cNvSpPr/>
          <p:nvPr/>
        </p:nvSpPr>
        <p:spPr>
          <a:xfrm>
            <a:off x="9462254" y="6601658"/>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16</a:t>
            </a:r>
            <a:endParaRPr lang="en-US" sz="1750" dirty="0"/>
          </a:p>
        </p:txBody>
      </p:sp>
      <p:sp>
        <p:nvSpPr>
          <p:cNvPr id="51" name="Text 48"/>
          <p:cNvSpPr/>
          <p:nvPr/>
        </p:nvSpPr>
        <p:spPr>
          <a:xfrm>
            <a:off x="11168539" y="6601658"/>
            <a:ext cx="127527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8</a:t>
            </a:r>
            <a:endParaRPr lang="en-US" sz="1750" dirty="0"/>
          </a:p>
        </p:txBody>
      </p:sp>
      <p:sp>
        <p:nvSpPr>
          <p:cNvPr id="52" name="Shape 49"/>
          <p:cNvSpPr/>
          <p:nvPr/>
        </p:nvSpPr>
        <p:spPr>
          <a:xfrm>
            <a:off x="1972866" y="7057906"/>
            <a:ext cx="10684550" cy="591979"/>
          </a:xfrm>
          <a:prstGeom prst="rect">
            <a:avLst/>
          </a:prstGeom>
          <a:solidFill>
            <a:srgbClr val="4B54FF">
              <a:alpha val="5000"/>
            </a:srgbClr>
          </a:solidFill>
          <a:ln/>
        </p:spPr>
      </p:sp>
      <p:sp>
        <p:nvSpPr>
          <p:cNvPr id="53" name="Text 50"/>
          <p:cNvSpPr/>
          <p:nvPr/>
        </p:nvSpPr>
        <p:spPr>
          <a:xfrm>
            <a:off x="2186702" y="7193637"/>
            <a:ext cx="1724025"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Door</a:t>
            </a:r>
            <a:endParaRPr lang="en-US" sz="1750" dirty="0"/>
          </a:p>
        </p:txBody>
      </p:sp>
      <p:sp>
        <p:nvSpPr>
          <p:cNvPr id="54" name="Text 51"/>
          <p:cNvSpPr/>
          <p:nvPr/>
        </p:nvSpPr>
        <p:spPr>
          <a:xfrm>
            <a:off x="4345543" y="7193637"/>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0.945312</a:t>
            </a:r>
            <a:endParaRPr lang="en-US" sz="1750" dirty="0"/>
          </a:p>
        </p:txBody>
      </p:sp>
      <p:sp>
        <p:nvSpPr>
          <p:cNvPr id="55" name="Text 52"/>
          <p:cNvSpPr/>
          <p:nvPr/>
        </p:nvSpPr>
        <p:spPr>
          <a:xfrm>
            <a:off x="6050756" y="7193637"/>
            <a:ext cx="1270397"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32</a:t>
            </a:r>
            <a:endParaRPr lang="en-US" sz="1750" dirty="0"/>
          </a:p>
        </p:txBody>
      </p:sp>
      <p:sp>
        <p:nvSpPr>
          <p:cNvPr id="56" name="Text 53"/>
          <p:cNvSpPr/>
          <p:nvPr/>
        </p:nvSpPr>
        <p:spPr>
          <a:xfrm>
            <a:off x="7755969" y="7193637"/>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40</a:t>
            </a:r>
            <a:endParaRPr lang="en-US" sz="1750" dirty="0"/>
          </a:p>
        </p:txBody>
      </p:sp>
      <p:sp>
        <p:nvSpPr>
          <p:cNvPr id="57" name="Text 54"/>
          <p:cNvSpPr/>
          <p:nvPr/>
        </p:nvSpPr>
        <p:spPr>
          <a:xfrm>
            <a:off x="9462254" y="7193637"/>
            <a:ext cx="127146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8</a:t>
            </a:r>
            <a:endParaRPr lang="en-US" sz="1750" dirty="0"/>
          </a:p>
        </p:txBody>
      </p:sp>
      <p:sp>
        <p:nvSpPr>
          <p:cNvPr id="58" name="Text 55"/>
          <p:cNvSpPr/>
          <p:nvPr/>
        </p:nvSpPr>
        <p:spPr>
          <a:xfrm>
            <a:off x="11168539" y="7193637"/>
            <a:ext cx="127527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8</a:t>
            </a:r>
            <a:endParaRPr lang="en-US" sz="1750" dirty="0"/>
          </a:p>
        </p:txBody>
      </p:sp>
      <p:sp>
        <p:nvSpPr>
          <p:cNvPr id="60" name="Text 22">
            <a:extLst>
              <a:ext uri="{FF2B5EF4-FFF2-40B4-BE49-F238E27FC236}">
                <a16:creationId xmlns:a16="http://schemas.microsoft.com/office/drawing/2014/main" id="{D340426A-A9DB-04E6-024B-A2CFA905B48D}"/>
              </a:ext>
            </a:extLst>
          </p:cNvPr>
          <p:cNvSpPr/>
          <p:nvPr/>
        </p:nvSpPr>
        <p:spPr>
          <a:xfrm>
            <a:off x="11174551" y="4233743"/>
            <a:ext cx="1275278" cy="320516"/>
          </a:xfrm>
          <a:prstGeom prst="rect">
            <a:avLst/>
          </a:prstGeom>
          <a:noFill/>
          <a:ln/>
        </p:spPr>
        <p:txBody>
          <a:bodyPr wrap="none" rtlCol="0" anchor="t"/>
          <a:lstStyle/>
          <a:p>
            <a:pPr marL="0" indent="0" algn="ctr">
              <a:lnSpc>
                <a:spcPts val="2524"/>
              </a:lnSpc>
              <a:buNone/>
            </a:pPr>
            <a:r>
              <a:rPr lang="en-US" sz="1750" dirty="0">
                <a:solidFill>
                  <a:srgbClr val="272525"/>
                </a:solidFill>
                <a:latin typeface="Montserrat" pitchFamily="34" charset="0"/>
                <a:ea typeface="Montserrat" pitchFamily="34" charset="-122"/>
                <a:cs typeface="Montserrat" pitchFamily="34" charset="-120"/>
              </a:rPr>
              <a:t>32</a:t>
            </a:r>
            <a:endParaRPr lang="en-US" sz="1750" dirty="0"/>
          </a:p>
        </p:txBody>
      </p:sp>
      <p:sp>
        <p:nvSpPr>
          <p:cNvPr id="61" name="Shape 23">
            <a:extLst>
              <a:ext uri="{FF2B5EF4-FFF2-40B4-BE49-F238E27FC236}">
                <a16:creationId xmlns:a16="http://schemas.microsoft.com/office/drawing/2014/main" id="{96265CF4-7024-89C1-5ECD-A6EB7F04F0B6}"/>
              </a:ext>
            </a:extLst>
          </p:cNvPr>
          <p:cNvSpPr/>
          <p:nvPr/>
        </p:nvSpPr>
        <p:spPr>
          <a:xfrm>
            <a:off x="1978878" y="4689991"/>
            <a:ext cx="10684550" cy="591979"/>
          </a:xfrm>
          <a:prstGeom prst="rect">
            <a:avLst/>
          </a:prstGeom>
          <a:solidFill>
            <a:srgbClr val="4B54FF">
              <a:alpha val="5000"/>
            </a:srgbClr>
          </a:solid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962162" y="1414701"/>
            <a:ext cx="6705957"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System Testing continued</a:t>
            </a:r>
            <a:endParaRPr lang="en-US" sz="4604" dirty="0"/>
          </a:p>
        </p:txBody>
      </p:sp>
      <p:sp>
        <p:nvSpPr>
          <p:cNvPr id="5" name="Text 2"/>
          <p:cNvSpPr/>
          <p:nvPr/>
        </p:nvSpPr>
        <p:spPr>
          <a:xfrm>
            <a:off x="1760220" y="2478762"/>
            <a:ext cx="3954542" cy="438507"/>
          </a:xfrm>
          <a:prstGeom prst="rect">
            <a:avLst/>
          </a:prstGeom>
          <a:noFill/>
          <a:ln/>
        </p:spPr>
        <p:txBody>
          <a:bodyPr wrap="none" rtlCol="0" anchor="t"/>
          <a:lstStyle/>
          <a:p>
            <a:pPr marL="0" indent="0" algn="l">
              <a:lnSpc>
                <a:spcPts val="3453"/>
              </a:lnSpc>
              <a:buNone/>
            </a:pPr>
            <a:r>
              <a:rPr lang="en-US" sz="2763" b="1" dirty="0">
                <a:solidFill>
                  <a:srgbClr val="396AF1"/>
                </a:solidFill>
                <a:latin typeface="Barlow" pitchFamily="34" charset="0"/>
                <a:ea typeface="Barlow" pitchFamily="34" charset="-122"/>
                <a:cs typeface="Barlow" pitchFamily="34" charset="-120"/>
              </a:rPr>
              <a:t>System results continued</a:t>
            </a:r>
            <a:endParaRPr lang="en-US" sz="2763" dirty="0"/>
          </a:p>
        </p:txBody>
      </p:sp>
      <p:sp>
        <p:nvSpPr>
          <p:cNvPr id="6" name="Shape 3"/>
          <p:cNvSpPr/>
          <p:nvPr/>
        </p:nvSpPr>
        <p:spPr>
          <a:xfrm>
            <a:off x="1760220" y="3500438"/>
            <a:ext cx="499943" cy="499943"/>
          </a:xfrm>
          <a:prstGeom prst="roundRect">
            <a:avLst>
              <a:gd name="adj" fmla="val 26667"/>
            </a:avLst>
          </a:prstGeom>
          <a:solidFill>
            <a:srgbClr val="EEEFF5"/>
          </a:solidFill>
          <a:ln/>
        </p:spPr>
      </p:sp>
      <p:sp>
        <p:nvSpPr>
          <p:cNvPr id="7" name="Text 4"/>
          <p:cNvSpPr/>
          <p:nvPr/>
        </p:nvSpPr>
        <p:spPr>
          <a:xfrm>
            <a:off x="1948101" y="3531156"/>
            <a:ext cx="124182"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1</a:t>
            </a:r>
            <a:endParaRPr lang="en-US" sz="2763" dirty="0"/>
          </a:p>
        </p:txBody>
      </p:sp>
      <p:pic>
        <p:nvPicPr>
          <p:cNvPr id="8" name="Image 1" descr="preencoded.png"/>
          <p:cNvPicPr>
            <a:picLocks noChangeAspect="1"/>
          </p:cNvPicPr>
          <p:nvPr/>
        </p:nvPicPr>
        <p:blipFill>
          <a:blip r:embed="rId4"/>
          <a:stretch>
            <a:fillRect/>
          </a:stretch>
        </p:blipFill>
        <p:spPr>
          <a:xfrm>
            <a:off x="2482334" y="3500438"/>
            <a:ext cx="4716780" cy="3301722"/>
          </a:xfrm>
          <a:prstGeom prst="rect">
            <a:avLst/>
          </a:prstGeom>
        </p:spPr>
      </p:pic>
      <p:sp>
        <p:nvSpPr>
          <p:cNvPr id="9" name="Shape 5"/>
          <p:cNvSpPr/>
          <p:nvPr/>
        </p:nvSpPr>
        <p:spPr>
          <a:xfrm>
            <a:off x="7426285" y="3500438"/>
            <a:ext cx="499943" cy="499943"/>
          </a:xfrm>
          <a:prstGeom prst="roundRect">
            <a:avLst>
              <a:gd name="adj" fmla="val 26667"/>
            </a:avLst>
          </a:prstGeom>
          <a:solidFill>
            <a:srgbClr val="EEEFF5"/>
          </a:solidFill>
          <a:ln/>
        </p:spPr>
      </p:sp>
      <p:sp>
        <p:nvSpPr>
          <p:cNvPr id="10" name="Text 6"/>
          <p:cNvSpPr/>
          <p:nvPr/>
        </p:nvSpPr>
        <p:spPr>
          <a:xfrm>
            <a:off x="7577971" y="3531156"/>
            <a:ext cx="196453"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2</a:t>
            </a:r>
            <a:endParaRPr lang="en-US" sz="2763" dirty="0"/>
          </a:p>
        </p:txBody>
      </p:sp>
      <p:pic>
        <p:nvPicPr>
          <p:cNvPr id="11" name="Image 2" descr="preencoded.png"/>
          <p:cNvPicPr>
            <a:picLocks noChangeAspect="1"/>
          </p:cNvPicPr>
          <p:nvPr/>
        </p:nvPicPr>
        <p:blipFill>
          <a:blip r:embed="rId5"/>
          <a:stretch>
            <a:fillRect/>
          </a:stretch>
        </p:blipFill>
        <p:spPr>
          <a:xfrm>
            <a:off x="8148399" y="3500438"/>
            <a:ext cx="4067056" cy="33143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2616279" y="3764994"/>
            <a:ext cx="6095643" cy="730806"/>
          </a:xfrm>
          <a:prstGeom prst="rect">
            <a:avLst/>
          </a:prstGeom>
          <a:noFill/>
          <a:ln/>
        </p:spPr>
        <p:txBody>
          <a:bodyPr wrap="none" rtlCol="0" anchor="t"/>
          <a:lstStyle/>
          <a:p>
            <a:pPr marL="0" indent="0">
              <a:lnSpc>
                <a:spcPts val="5755"/>
              </a:lnSpc>
              <a:buNone/>
            </a:pPr>
            <a:r>
              <a:rPr lang="en-US" sz="4604" b="1" dirty="0">
                <a:solidFill>
                  <a:srgbClr val="396AF1"/>
                </a:solidFill>
                <a:latin typeface="Barlow" pitchFamily="34" charset="0"/>
                <a:ea typeface="Barlow" pitchFamily="34" charset="-122"/>
                <a:cs typeface="Barlow" pitchFamily="34" charset="-120"/>
              </a:rPr>
              <a:t>Thank You for Listening</a:t>
            </a:r>
            <a:endParaRPr lang="en-US" sz="460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1648301" y="1772126"/>
            <a:ext cx="5847278"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Outline:</a:t>
            </a:r>
            <a:endParaRPr lang="en-US" sz="4604" dirty="0"/>
          </a:p>
        </p:txBody>
      </p:sp>
      <p:sp>
        <p:nvSpPr>
          <p:cNvPr id="6" name="Text 2"/>
          <p:cNvSpPr/>
          <p:nvPr/>
        </p:nvSpPr>
        <p:spPr>
          <a:xfrm>
            <a:off x="1188601" y="2836188"/>
            <a:ext cx="7122200"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Introduction and background</a:t>
            </a:r>
            <a:endParaRPr lang="en-US" sz="1750" dirty="0"/>
          </a:p>
        </p:txBody>
      </p:sp>
      <p:sp>
        <p:nvSpPr>
          <p:cNvPr id="7" name="Text 3"/>
          <p:cNvSpPr/>
          <p:nvPr/>
        </p:nvSpPr>
        <p:spPr>
          <a:xfrm>
            <a:off x="1188601" y="3247192"/>
            <a:ext cx="7122200"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Problem Statement</a:t>
            </a:r>
            <a:endParaRPr lang="en-US" sz="1750" dirty="0"/>
          </a:p>
        </p:txBody>
      </p:sp>
      <p:sp>
        <p:nvSpPr>
          <p:cNvPr id="8" name="Text 4"/>
          <p:cNvSpPr/>
          <p:nvPr/>
        </p:nvSpPr>
        <p:spPr>
          <a:xfrm>
            <a:off x="1188601" y="3658195"/>
            <a:ext cx="7122200"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Significance</a:t>
            </a:r>
            <a:endParaRPr lang="en-US" sz="1750" dirty="0"/>
          </a:p>
        </p:txBody>
      </p:sp>
      <p:sp>
        <p:nvSpPr>
          <p:cNvPr id="9" name="Text 5"/>
          <p:cNvSpPr/>
          <p:nvPr/>
        </p:nvSpPr>
        <p:spPr>
          <a:xfrm>
            <a:off x="1188601" y="4069199"/>
            <a:ext cx="7122200"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Main and Specific Objectives</a:t>
            </a:r>
            <a:endParaRPr lang="en-US" sz="1750" dirty="0"/>
          </a:p>
        </p:txBody>
      </p:sp>
      <p:sp>
        <p:nvSpPr>
          <p:cNvPr id="10" name="Text 6"/>
          <p:cNvSpPr/>
          <p:nvPr/>
        </p:nvSpPr>
        <p:spPr>
          <a:xfrm>
            <a:off x="1188601" y="4480203"/>
            <a:ext cx="7122200"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Scope</a:t>
            </a:r>
            <a:endParaRPr lang="en-US" sz="1750" dirty="0"/>
          </a:p>
        </p:txBody>
      </p:sp>
      <p:sp>
        <p:nvSpPr>
          <p:cNvPr id="11" name="Text 7"/>
          <p:cNvSpPr/>
          <p:nvPr/>
        </p:nvSpPr>
        <p:spPr>
          <a:xfrm>
            <a:off x="1188601" y="4891207"/>
            <a:ext cx="7122200"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Existing Systems</a:t>
            </a:r>
            <a:endParaRPr lang="en-US" sz="1750" dirty="0"/>
          </a:p>
        </p:txBody>
      </p:sp>
      <p:sp>
        <p:nvSpPr>
          <p:cNvPr id="12" name="Text 8"/>
          <p:cNvSpPr/>
          <p:nvPr/>
        </p:nvSpPr>
        <p:spPr>
          <a:xfrm>
            <a:off x="1188601" y="5302210"/>
            <a:ext cx="7122200"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Methodology</a:t>
            </a:r>
            <a:endParaRPr lang="en-US" sz="1750" dirty="0"/>
          </a:p>
        </p:txBody>
      </p:sp>
      <p:sp>
        <p:nvSpPr>
          <p:cNvPr id="13" name="Text 9"/>
          <p:cNvSpPr/>
          <p:nvPr/>
        </p:nvSpPr>
        <p:spPr>
          <a:xfrm>
            <a:off x="1188601" y="5713214"/>
            <a:ext cx="7122200"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Block Diagram</a:t>
            </a:r>
            <a:endParaRPr lang="en-US" sz="1750" dirty="0"/>
          </a:p>
        </p:txBody>
      </p:sp>
      <p:sp>
        <p:nvSpPr>
          <p:cNvPr id="14" name="Text 10"/>
          <p:cNvSpPr/>
          <p:nvPr/>
        </p:nvSpPr>
        <p:spPr>
          <a:xfrm>
            <a:off x="1188601" y="6124218"/>
            <a:ext cx="7122200"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272525"/>
                </a:solidFill>
                <a:latin typeface="Montserrat" pitchFamily="34" charset="0"/>
                <a:ea typeface="Montserrat" pitchFamily="34" charset="-122"/>
                <a:cs typeface="Montserrat" pitchFamily="34" charset="-120"/>
              </a:rPr>
              <a:t>Testing and validation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3449241" y="3971687"/>
            <a:ext cx="7731919"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Introduction and Background:</a:t>
            </a:r>
            <a:endParaRPr lang="en-US" sz="4604" dirty="0"/>
          </a:p>
        </p:txBody>
      </p:sp>
      <p:sp>
        <p:nvSpPr>
          <p:cNvPr id="6" name="Text 2"/>
          <p:cNvSpPr/>
          <p:nvPr/>
        </p:nvSpPr>
        <p:spPr>
          <a:xfrm>
            <a:off x="1760220" y="5035748"/>
            <a:ext cx="11109960" cy="1999536"/>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Blindness is a global health issue that affects millions of people around the world. According to the World Health Organization, there were 39 million blind people and 246 million people with low vision in 2010. According to the International Agency for the Prevention of Blindness, about 0.19% of Uganda’s population is blind (83,000), and 1.10% has moderate to severe vision impairment (475,965). Blindness and low vision can have significant impacts on the quality of life, education, employment, and social inclusion of the affected individuals.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4145161" y="4138374"/>
            <a:ext cx="6339959"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Background continued…</a:t>
            </a:r>
            <a:endParaRPr lang="en-US" sz="4604" dirty="0"/>
          </a:p>
        </p:txBody>
      </p:sp>
      <p:sp>
        <p:nvSpPr>
          <p:cNvPr id="6" name="Text 2"/>
          <p:cNvSpPr/>
          <p:nvPr/>
        </p:nvSpPr>
        <p:spPr>
          <a:xfrm>
            <a:off x="1760220" y="5202436"/>
            <a:ext cx="11109960" cy="1666280"/>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To assist blind and low vision people, various technologies have been developed, such as white canes, guide dogs, braille, and audio books. However, these technologies have some limitations, such as requiring special training, or being expensive and inaccessible. Therefore, there is a need for more advanced and affordable technologies that can help blind and low vision people to perceive and interact with their environment.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4391501" y="3555206"/>
            <a:ext cx="5847278"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Problem Statement: </a:t>
            </a:r>
            <a:endParaRPr lang="en-US" sz="4604" dirty="0"/>
          </a:p>
        </p:txBody>
      </p:sp>
      <p:sp>
        <p:nvSpPr>
          <p:cNvPr id="6" name="Text 2"/>
          <p:cNvSpPr/>
          <p:nvPr/>
        </p:nvSpPr>
        <p:spPr>
          <a:xfrm>
            <a:off x="1760220" y="4619268"/>
            <a:ext cx="11109960" cy="666512"/>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The problem that this project addresses is the inefficient accessibility and navigation for the visually impaired people that results from their inability to perceive their surrounding environment.</a:t>
            </a:r>
            <a:endParaRPr lang="en-US" sz="1750" dirty="0"/>
          </a:p>
        </p:txBody>
      </p:sp>
      <p:sp>
        <p:nvSpPr>
          <p:cNvPr id="7" name="Text 3"/>
          <p:cNvSpPr/>
          <p:nvPr/>
        </p:nvSpPr>
        <p:spPr>
          <a:xfrm>
            <a:off x="1760220" y="5535692"/>
            <a:ext cx="11109960" cy="666512"/>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This is a problem because blind people in Uganda face many challenges and risks in their daily lives due to the lack of adequate infrastructure, facilities, and services for them. </a:t>
            </a:r>
            <a:endParaRPr lang="en-US" sz="1750" dirty="0"/>
          </a:p>
        </p:txBody>
      </p:sp>
      <p:sp>
        <p:nvSpPr>
          <p:cNvPr id="8" name="Text 4"/>
          <p:cNvSpPr/>
          <p:nvPr/>
        </p:nvSpPr>
        <p:spPr>
          <a:xfrm>
            <a:off x="1760220" y="6452116"/>
            <a:ext cx="11109960" cy="999768"/>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Therefore, there is a need to design and implement a low-cost, user-friendly, and robust technology that can help blind and visually impaired people in Uganda to navigate their surroundings, identify people and text, and enhance their independence and well-being.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334697" y="620197"/>
            <a:ext cx="9961007"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Main Objective and Specific Objectives</a:t>
            </a:r>
            <a:endParaRPr lang="en-US" sz="4604" dirty="0"/>
          </a:p>
        </p:txBody>
      </p:sp>
      <p:sp>
        <p:nvSpPr>
          <p:cNvPr id="5" name="Shape 2"/>
          <p:cNvSpPr/>
          <p:nvPr/>
        </p:nvSpPr>
        <p:spPr>
          <a:xfrm>
            <a:off x="1760220" y="2045256"/>
            <a:ext cx="499943" cy="499943"/>
          </a:xfrm>
          <a:prstGeom prst="roundRect">
            <a:avLst>
              <a:gd name="adj" fmla="val 26667"/>
            </a:avLst>
          </a:prstGeom>
          <a:solidFill>
            <a:srgbClr val="EEEFF5"/>
          </a:solidFill>
          <a:ln/>
        </p:spPr>
      </p:sp>
      <p:sp>
        <p:nvSpPr>
          <p:cNvPr id="6" name="Text 3"/>
          <p:cNvSpPr/>
          <p:nvPr/>
        </p:nvSpPr>
        <p:spPr>
          <a:xfrm>
            <a:off x="1948101" y="2075974"/>
            <a:ext cx="124182"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1</a:t>
            </a:r>
            <a:endParaRPr lang="en-US" sz="2763" dirty="0"/>
          </a:p>
        </p:txBody>
      </p:sp>
      <p:sp>
        <p:nvSpPr>
          <p:cNvPr id="7" name="Text 4"/>
          <p:cNvSpPr/>
          <p:nvPr/>
        </p:nvSpPr>
        <p:spPr>
          <a:xfrm>
            <a:off x="2482334" y="2045256"/>
            <a:ext cx="2923580"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Main Objective</a:t>
            </a:r>
            <a:endParaRPr lang="en-US" sz="2302" dirty="0"/>
          </a:p>
        </p:txBody>
      </p:sp>
      <p:sp>
        <p:nvSpPr>
          <p:cNvPr id="8" name="Text 5"/>
          <p:cNvSpPr/>
          <p:nvPr/>
        </p:nvSpPr>
        <p:spPr>
          <a:xfrm>
            <a:off x="2482334" y="2544008"/>
            <a:ext cx="4721781" cy="1666280"/>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To design and implement a prototype of smart glasses for blind people in Uganda that can detect and identify obstacles in their environment using an object detection model.</a:t>
            </a:r>
            <a:endParaRPr lang="en-US" sz="1750" dirty="0"/>
          </a:p>
        </p:txBody>
      </p:sp>
      <p:sp>
        <p:nvSpPr>
          <p:cNvPr id="9" name="Shape 6"/>
          <p:cNvSpPr/>
          <p:nvPr/>
        </p:nvSpPr>
        <p:spPr>
          <a:xfrm>
            <a:off x="7426285" y="2045256"/>
            <a:ext cx="499943" cy="499943"/>
          </a:xfrm>
          <a:prstGeom prst="roundRect">
            <a:avLst>
              <a:gd name="adj" fmla="val 26667"/>
            </a:avLst>
          </a:prstGeom>
          <a:solidFill>
            <a:srgbClr val="EEEFF5"/>
          </a:solidFill>
          <a:ln/>
        </p:spPr>
      </p:sp>
      <p:sp>
        <p:nvSpPr>
          <p:cNvPr id="10" name="Text 7"/>
          <p:cNvSpPr/>
          <p:nvPr/>
        </p:nvSpPr>
        <p:spPr>
          <a:xfrm>
            <a:off x="7577971" y="2075974"/>
            <a:ext cx="196453"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2</a:t>
            </a:r>
            <a:endParaRPr lang="en-US" sz="2763" dirty="0"/>
          </a:p>
        </p:txBody>
      </p:sp>
      <p:sp>
        <p:nvSpPr>
          <p:cNvPr id="11" name="Text 8"/>
          <p:cNvSpPr/>
          <p:nvPr/>
        </p:nvSpPr>
        <p:spPr>
          <a:xfrm>
            <a:off x="8148399" y="2045256"/>
            <a:ext cx="2923580"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Specific Objectives</a:t>
            </a:r>
            <a:endParaRPr lang="en-US" sz="2302" dirty="0"/>
          </a:p>
        </p:txBody>
      </p:sp>
      <p:sp>
        <p:nvSpPr>
          <p:cNvPr id="12" name="Text 9"/>
          <p:cNvSpPr/>
          <p:nvPr/>
        </p:nvSpPr>
        <p:spPr>
          <a:xfrm>
            <a:off x="8148399" y="2544008"/>
            <a:ext cx="4721781" cy="999768"/>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1. To conduct a literature review on existing systems for the blind and identify gaps and opportunities for improvement. </a:t>
            </a:r>
            <a:endParaRPr lang="en-US" sz="1750" dirty="0"/>
          </a:p>
        </p:txBody>
      </p:sp>
      <p:sp>
        <p:nvSpPr>
          <p:cNvPr id="13" name="Text 10"/>
          <p:cNvSpPr/>
          <p:nvPr/>
        </p:nvSpPr>
        <p:spPr>
          <a:xfrm>
            <a:off x="8148399" y="3677007"/>
            <a:ext cx="4721781" cy="999768"/>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2. To design a user interface for the smart glasses that are suitable and accessible for blind people in Uganda. </a:t>
            </a:r>
            <a:endParaRPr lang="en-US" sz="1750" dirty="0"/>
          </a:p>
        </p:txBody>
      </p:sp>
      <p:sp>
        <p:nvSpPr>
          <p:cNvPr id="14" name="Text 11"/>
          <p:cNvSpPr/>
          <p:nvPr/>
        </p:nvSpPr>
        <p:spPr>
          <a:xfrm>
            <a:off x="8148399" y="4810006"/>
            <a:ext cx="4721781" cy="1666280"/>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3. To design and develop the smart glasses system that can capture images from the camera, process them with the object detection algorithm and generate audio output.</a:t>
            </a:r>
            <a:endParaRPr lang="en-US" sz="1750" dirty="0"/>
          </a:p>
        </p:txBody>
      </p:sp>
      <p:sp>
        <p:nvSpPr>
          <p:cNvPr id="15" name="Text 12"/>
          <p:cNvSpPr/>
          <p:nvPr/>
        </p:nvSpPr>
        <p:spPr>
          <a:xfrm>
            <a:off x="8148399" y="6609517"/>
            <a:ext cx="4721781" cy="999768"/>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4.To test and validate the smart glasses system and the object detection algorithm.</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1"/>
            <a:ext cx="14630400" cy="1950720"/>
          </a:xfrm>
          <a:prstGeom prst="rect">
            <a:avLst/>
          </a:prstGeom>
        </p:spPr>
      </p:pic>
      <p:sp>
        <p:nvSpPr>
          <p:cNvPr id="5" name="Text 1"/>
          <p:cNvSpPr/>
          <p:nvPr/>
        </p:nvSpPr>
        <p:spPr>
          <a:xfrm>
            <a:off x="3152299" y="2394526"/>
            <a:ext cx="8325803" cy="693658"/>
          </a:xfrm>
          <a:prstGeom prst="rect">
            <a:avLst/>
          </a:prstGeom>
          <a:noFill/>
          <a:ln/>
        </p:spPr>
        <p:txBody>
          <a:bodyPr wrap="none" rtlCol="0" anchor="t"/>
          <a:lstStyle/>
          <a:p>
            <a:pPr marL="0" indent="0" algn="ctr">
              <a:lnSpc>
                <a:spcPts val="5462"/>
              </a:lnSpc>
              <a:buNone/>
            </a:pPr>
            <a:r>
              <a:rPr lang="en-US" sz="4600" b="1" dirty="0">
                <a:solidFill>
                  <a:srgbClr val="396AF1"/>
                </a:solidFill>
                <a:latin typeface="Barlow" pitchFamily="34" charset="0"/>
                <a:ea typeface="Barlow" pitchFamily="34" charset="-122"/>
                <a:cs typeface="Barlow" pitchFamily="34" charset="-120"/>
              </a:rPr>
              <a:t>Significance of Proposed Solution</a:t>
            </a:r>
            <a:endParaRPr lang="en-US" sz="4600" dirty="0"/>
          </a:p>
        </p:txBody>
      </p:sp>
      <p:sp>
        <p:nvSpPr>
          <p:cNvPr id="6" name="Shape 2"/>
          <p:cNvSpPr/>
          <p:nvPr/>
        </p:nvSpPr>
        <p:spPr>
          <a:xfrm>
            <a:off x="2043351" y="3160871"/>
            <a:ext cx="3373993" cy="4278630"/>
          </a:xfrm>
          <a:prstGeom prst="roundRect">
            <a:avLst>
              <a:gd name="adj" fmla="val 3750"/>
            </a:avLst>
          </a:prstGeom>
          <a:solidFill>
            <a:srgbClr val="EEEFF5"/>
          </a:solidFill>
          <a:ln/>
        </p:spPr>
      </p:sp>
      <p:sp>
        <p:nvSpPr>
          <p:cNvPr id="7" name="Text 3"/>
          <p:cNvSpPr/>
          <p:nvPr/>
        </p:nvSpPr>
        <p:spPr>
          <a:xfrm>
            <a:off x="2254210" y="3483560"/>
            <a:ext cx="2774633" cy="346710"/>
          </a:xfrm>
          <a:prstGeom prst="rect">
            <a:avLst/>
          </a:prstGeom>
          <a:noFill/>
          <a:ln/>
        </p:spPr>
        <p:txBody>
          <a:bodyPr wrap="none" rtlCol="0" anchor="t"/>
          <a:lstStyle/>
          <a:p>
            <a:pPr marL="0" indent="0">
              <a:lnSpc>
                <a:spcPts val="2731"/>
              </a:lnSpc>
              <a:buNone/>
            </a:pPr>
            <a:r>
              <a:rPr lang="en-US" sz="2300" b="1" dirty="0">
                <a:solidFill>
                  <a:srgbClr val="396AF1"/>
                </a:solidFill>
                <a:latin typeface="Barlow" pitchFamily="34" charset="0"/>
                <a:ea typeface="Barlow" pitchFamily="34" charset="-122"/>
                <a:cs typeface="Barlow" pitchFamily="34" charset="-120"/>
              </a:rPr>
              <a:t>Social Inclusion</a:t>
            </a:r>
            <a:endParaRPr lang="en-US" sz="2300" dirty="0"/>
          </a:p>
        </p:txBody>
      </p:sp>
      <p:sp>
        <p:nvSpPr>
          <p:cNvPr id="8" name="Text 4"/>
          <p:cNvSpPr/>
          <p:nvPr/>
        </p:nvSpPr>
        <p:spPr>
          <a:xfrm>
            <a:off x="2254210" y="4114800"/>
            <a:ext cx="2952274" cy="3008471"/>
          </a:xfrm>
          <a:prstGeom prst="rect">
            <a:avLst/>
          </a:prstGeom>
          <a:noFill/>
          <a:ln/>
        </p:spPr>
        <p:txBody>
          <a:bodyPr wrap="square" rtlCol="0" anchor="t"/>
          <a:lstStyle/>
          <a:p>
            <a:pPr marL="0" indent="0">
              <a:lnSpc>
                <a:spcPts val="2491"/>
              </a:lnSpc>
              <a:buNone/>
            </a:pPr>
            <a:r>
              <a:rPr lang="en-US" sz="1750" dirty="0">
                <a:solidFill>
                  <a:srgbClr val="272525"/>
                </a:solidFill>
                <a:latin typeface="Montserrat" pitchFamily="34" charset="0"/>
                <a:ea typeface="Montserrat" pitchFamily="34" charset="-122"/>
                <a:cs typeface="Montserrat" pitchFamily="34" charset="-120"/>
              </a:rPr>
              <a:t>Once implemented, this project will contribute to the improvement of the quality of life, education, employment, and social inclusion of blind people in Uganda.</a:t>
            </a:r>
            <a:endParaRPr lang="en-US" sz="1750" dirty="0"/>
          </a:p>
        </p:txBody>
      </p:sp>
      <p:sp>
        <p:nvSpPr>
          <p:cNvPr id="9" name="Shape 5"/>
          <p:cNvSpPr/>
          <p:nvPr/>
        </p:nvSpPr>
        <p:spPr>
          <a:xfrm>
            <a:off x="5539382" y="3160871"/>
            <a:ext cx="3373993" cy="3424714"/>
          </a:xfrm>
          <a:prstGeom prst="roundRect">
            <a:avLst>
              <a:gd name="adj" fmla="val 3750"/>
            </a:avLst>
          </a:prstGeom>
          <a:solidFill>
            <a:srgbClr val="EEEFF5"/>
          </a:solidFill>
          <a:ln/>
        </p:spPr>
      </p:sp>
      <p:sp>
        <p:nvSpPr>
          <p:cNvPr id="10" name="Text 6"/>
          <p:cNvSpPr/>
          <p:nvPr/>
        </p:nvSpPr>
        <p:spPr>
          <a:xfrm>
            <a:off x="5839061" y="3483560"/>
            <a:ext cx="2774633" cy="346710"/>
          </a:xfrm>
          <a:prstGeom prst="rect">
            <a:avLst/>
          </a:prstGeom>
          <a:noFill/>
          <a:ln/>
        </p:spPr>
        <p:txBody>
          <a:bodyPr wrap="none" rtlCol="0" anchor="t"/>
          <a:lstStyle/>
          <a:p>
            <a:pPr marL="0" indent="0">
              <a:lnSpc>
                <a:spcPts val="2731"/>
              </a:lnSpc>
              <a:buNone/>
            </a:pPr>
            <a:r>
              <a:rPr lang="en-US" sz="2300" b="1" dirty="0">
                <a:solidFill>
                  <a:srgbClr val="396AF1"/>
                </a:solidFill>
                <a:latin typeface="Barlow" pitchFamily="34" charset="0"/>
                <a:ea typeface="Barlow" pitchFamily="34" charset="-122"/>
                <a:cs typeface="Barlow" pitchFamily="34" charset="-120"/>
              </a:rPr>
              <a:t>Independence</a:t>
            </a:r>
            <a:endParaRPr lang="en-US" sz="2300" dirty="0"/>
          </a:p>
        </p:txBody>
      </p:sp>
      <p:sp>
        <p:nvSpPr>
          <p:cNvPr id="11" name="Text 7"/>
          <p:cNvSpPr/>
          <p:nvPr/>
        </p:nvSpPr>
        <p:spPr>
          <a:xfrm>
            <a:off x="5839063" y="4114800"/>
            <a:ext cx="2952274" cy="3008471"/>
          </a:xfrm>
          <a:prstGeom prst="rect">
            <a:avLst/>
          </a:prstGeom>
          <a:noFill/>
          <a:ln/>
        </p:spPr>
        <p:txBody>
          <a:bodyPr wrap="square" rtlCol="0" anchor="t"/>
          <a:lstStyle/>
          <a:p>
            <a:pPr marL="0" indent="0">
              <a:lnSpc>
                <a:spcPts val="2491"/>
              </a:lnSpc>
              <a:buNone/>
            </a:pPr>
            <a:r>
              <a:rPr lang="en-US" sz="1750" dirty="0">
                <a:solidFill>
                  <a:srgbClr val="272525"/>
                </a:solidFill>
                <a:latin typeface="Montserrat" pitchFamily="34" charset="0"/>
                <a:ea typeface="Montserrat" pitchFamily="34" charset="-122"/>
                <a:cs typeface="Montserrat" pitchFamily="34" charset="-120"/>
              </a:rPr>
              <a:t>It will provide blind people in Uganda with a technology that can help them to perceive and interact with their environment more safely and independently.</a:t>
            </a:r>
            <a:endParaRPr lang="en-US" sz="1750" dirty="0"/>
          </a:p>
        </p:txBody>
      </p:sp>
      <p:sp>
        <p:nvSpPr>
          <p:cNvPr id="12" name="Shape 8"/>
          <p:cNvSpPr/>
          <p:nvPr/>
        </p:nvSpPr>
        <p:spPr>
          <a:xfrm>
            <a:off x="9213056" y="3487579"/>
            <a:ext cx="3373993" cy="3424714"/>
          </a:xfrm>
          <a:prstGeom prst="roundRect">
            <a:avLst>
              <a:gd name="adj" fmla="val 3750"/>
            </a:avLst>
          </a:prstGeom>
          <a:solidFill>
            <a:srgbClr val="EEEFF5"/>
          </a:solidFill>
          <a:ln/>
        </p:spPr>
      </p:sp>
      <p:sp>
        <p:nvSpPr>
          <p:cNvPr id="13" name="Text 9"/>
          <p:cNvSpPr/>
          <p:nvPr/>
        </p:nvSpPr>
        <p:spPr>
          <a:xfrm>
            <a:off x="9423916" y="3483560"/>
            <a:ext cx="2774633" cy="346710"/>
          </a:xfrm>
          <a:prstGeom prst="rect">
            <a:avLst/>
          </a:prstGeom>
          <a:noFill/>
          <a:ln/>
        </p:spPr>
        <p:txBody>
          <a:bodyPr wrap="none" rtlCol="0" anchor="t"/>
          <a:lstStyle/>
          <a:p>
            <a:pPr marL="0" indent="0">
              <a:lnSpc>
                <a:spcPts val="2731"/>
              </a:lnSpc>
              <a:buNone/>
            </a:pPr>
            <a:r>
              <a:rPr lang="en-US" sz="2300" b="1" dirty="0">
                <a:solidFill>
                  <a:srgbClr val="396AF1"/>
                </a:solidFill>
                <a:latin typeface="Barlow" pitchFamily="34" charset="0"/>
                <a:ea typeface="Barlow" pitchFamily="34" charset="-122"/>
                <a:cs typeface="Barlow" pitchFamily="34" charset="-120"/>
              </a:rPr>
              <a:t>Accessibility </a:t>
            </a:r>
            <a:endParaRPr lang="en-US" sz="2300" dirty="0"/>
          </a:p>
        </p:txBody>
      </p:sp>
      <p:sp>
        <p:nvSpPr>
          <p:cNvPr id="14" name="Text 10"/>
          <p:cNvSpPr/>
          <p:nvPr/>
        </p:nvSpPr>
        <p:spPr>
          <a:xfrm>
            <a:off x="9423916" y="4114799"/>
            <a:ext cx="2952274" cy="3324701"/>
          </a:xfrm>
          <a:prstGeom prst="rect">
            <a:avLst/>
          </a:prstGeom>
          <a:noFill/>
          <a:ln/>
        </p:spPr>
        <p:txBody>
          <a:bodyPr wrap="square" rtlCol="0" anchor="t"/>
          <a:lstStyle/>
          <a:p>
            <a:pPr marL="0" indent="0">
              <a:lnSpc>
                <a:spcPts val="2491"/>
              </a:lnSpc>
              <a:buNone/>
            </a:pPr>
            <a:r>
              <a:rPr lang="en-US" sz="1750" dirty="0">
                <a:solidFill>
                  <a:srgbClr val="272525"/>
                </a:solidFill>
                <a:latin typeface="Montserrat" pitchFamily="34" charset="0"/>
                <a:ea typeface="Montserrat" pitchFamily="34" charset="-122"/>
                <a:cs typeface="Montserrat" pitchFamily="34" charset="-120"/>
              </a:rPr>
              <a:t>It will enhance the accessibility and affordability of smart glasses for blind people, by designing and implementing a device that is low-cost, lightweight, and offline.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2562701" y="1556623"/>
            <a:ext cx="5847278"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Scope</a:t>
            </a:r>
            <a:endParaRPr lang="en-US" sz="4604" dirty="0"/>
          </a:p>
        </p:txBody>
      </p:sp>
      <p:sp>
        <p:nvSpPr>
          <p:cNvPr id="6" name="Shape 2"/>
          <p:cNvSpPr/>
          <p:nvPr/>
        </p:nvSpPr>
        <p:spPr>
          <a:xfrm>
            <a:off x="833199" y="2870597"/>
            <a:ext cx="499943" cy="499943"/>
          </a:xfrm>
          <a:prstGeom prst="roundRect">
            <a:avLst>
              <a:gd name="adj" fmla="val 26667"/>
            </a:avLst>
          </a:prstGeom>
          <a:solidFill>
            <a:srgbClr val="EEEFF5"/>
          </a:solidFill>
          <a:ln/>
        </p:spPr>
      </p:sp>
      <p:sp>
        <p:nvSpPr>
          <p:cNvPr id="7" name="Text 3"/>
          <p:cNvSpPr/>
          <p:nvPr/>
        </p:nvSpPr>
        <p:spPr>
          <a:xfrm>
            <a:off x="1021080" y="2901315"/>
            <a:ext cx="124182"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1</a:t>
            </a:r>
            <a:endParaRPr lang="en-US" sz="2763" dirty="0"/>
          </a:p>
        </p:txBody>
      </p:sp>
      <p:sp>
        <p:nvSpPr>
          <p:cNvPr id="8" name="Text 4"/>
          <p:cNvSpPr/>
          <p:nvPr/>
        </p:nvSpPr>
        <p:spPr>
          <a:xfrm>
            <a:off x="1555313" y="2870597"/>
            <a:ext cx="2923580"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Geographical Scope</a:t>
            </a:r>
            <a:endParaRPr lang="en-US" sz="2302" dirty="0"/>
          </a:p>
        </p:txBody>
      </p:sp>
      <p:sp>
        <p:nvSpPr>
          <p:cNvPr id="9" name="Text 5"/>
          <p:cNvSpPr/>
          <p:nvPr/>
        </p:nvSpPr>
        <p:spPr>
          <a:xfrm>
            <a:off x="1555313" y="3369350"/>
            <a:ext cx="3820001" cy="1333024"/>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The project focuses on the implementation of smart glasses for visually impaired individuals in Uganda.</a:t>
            </a:r>
            <a:endParaRPr lang="en-US" sz="1750" dirty="0"/>
          </a:p>
        </p:txBody>
      </p:sp>
      <p:sp>
        <p:nvSpPr>
          <p:cNvPr id="10" name="Shape 6"/>
          <p:cNvSpPr/>
          <p:nvPr/>
        </p:nvSpPr>
        <p:spPr>
          <a:xfrm>
            <a:off x="5597485" y="2870597"/>
            <a:ext cx="499943" cy="499943"/>
          </a:xfrm>
          <a:prstGeom prst="roundRect">
            <a:avLst>
              <a:gd name="adj" fmla="val 26667"/>
            </a:avLst>
          </a:prstGeom>
          <a:solidFill>
            <a:srgbClr val="EEEFF5"/>
          </a:solidFill>
          <a:ln/>
        </p:spPr>
      </p:sp>
      <p:sp>
        <p:nvSpPr>
          <p:cNvPr id="11" name="Text 7"/>
          <p:cNvSpPr/>
          <p:nvPr/>
        </p:nvSpPr>
        <p:spPr>
          <a:xfrm>
            <a:off x="5749171" y="2901315"/>
            <a:ext cx="196453"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2</a:t>
            </a:r>
            <a:endParaRPr lang="en-US" sz="2763" dirty="0"/>
          </a:p>
        </p:txBody>
      </p:sp>
      <p:sp>
        <p:nvSpPr>
          <p:cNvPr id="12" name="Text 8"/>
          <p:cNvSpPr/>
          <p:nvPr/>
        </p:nvSpPr>
        <p:spPr>
          <a:xfrm>
            <a:off x="6319599" y="2870597"/>
            <a:ext cx="2923580"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Technological Scope</a:t>
            </a:r>
            <a:endParaRPr lang="en-US" sz="2302" dirty="0"/>
          </a:p>
        </p:txBody>
      </p:sp>
      <p:sp>
        <p:nvSpPr>
          <p:cNvPr id="13" name="Text 9"/>
          <p:cNvSpPr/>
          <p:nvPr/>
        </p:nvSpPr>
        <p:spPr>
          <a:xfrm>
            <a:off x="6319599" y="3369350"/>
            <a:ext cx="3820001" cy="1666280"/>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The smart glasses are based on low-cost and lightweight hardware, such as ESP32-CAM, Arduino Nano, and an audio player as the main components.</a:t>
            </a:r>
            <a:endParaRPr lang="en-US" sz="1750" dirty="0"/>
          </a:p>
        </p:txBody>
      </p:sp>
      <p:sp>
        <p:nvSpPr>
          <p:cNvPr id="14" name="Shape 10"/>
          <p:cNvSpPr/>
          <p:nvPr/>
        </p:nvSpPr>
        <p:spPr>
          <a:xfrm>
            <a:off x="833199" y="5507712"/>
            <a:ext cx="499943" cy="499943"/>
          </a:xfrm>
          <a:prstGeom prst="roundRect">
            <a:avLst>
              <a:gd name="adj" fmla="val 26667"/>
            </a:avLst>
          </a:prstGeom>
          <a:solidFill>
            <a:srgbClr val="EEEFF5"/>
          </a:solidFill>
          <a:ln/>
        </p:spPr>
      </p:sp>
      <p:sp>
        <p:nvSpPr>
          <p:cNvPr id="15" name="Text 11"/>
          <p:cNvSpPr/>
          <p:nvPr/>
        </p:nvSpPr>
        <p:spPr>
          <a:xfrm>
            <a:off x="988457" y="5538430"/>
            <a:ext cx="189428" cy="438507"/>
          </a:xfrm>
          <a:prstGeom prst="rect">
            <a:avLst/>
          </a:prstGeom>
          <a:noFill/>
          <a:ln/>
        </p:spPr>
        <p:txBody>
          <a:bodyPr wrap="none" rtlCol="0" anchor="t"/>
          <a:lstStyle/>
          <a:p>
            <a:pPr marL="0" indent="0" algn="ctr">
              <a:lnSpc>
                <a:spcPts val="3453"/>
              </a:lnSpc>
              <a:buNone/>
            </a:pPr>
            <a:r>
              <a:rPr lang="en-US" sz="2763" b="1" dirty="0">
                <a:solidFill>
                  <a:srgbClr val="396AF1"/>
                </a:solidFill>
                <a:latin typeface="Barlow" pitchFamily="34" charset="0"/>
                <a:ea typeface="Barlow" pitchFamily="34" charset="-122"/>
                <a:cs typeface="Barlow" pitchFamily="34" charset="-120"/>
              </a:rPr>
              <a:t>3</a:t>
            </a:r>
            <a:endParaRPr lang="en-US" sz="2763" dirty="0"/>
          </a:p>
        </p:txBody>
      </p:sp>
      <p:sp>
        <p:nvSpPr>
          <p:cNvPr id="16" name="Text 12"/>
          <p:cNvSpPr/>
          <p:nvPr/>
        </p:nvSpPr>
        <p:spPr>
          <a:xfrm>
            <a:off x="1555313" y="5507712"/>
            <a:ext cx="2923580" cy="365522"/>
          </a:xfrm>
          <a:prstGeom prst="rect">
            <a:avLst/>
          </a:prstGeom>
          <a:noFill/>
          <a:ln/>
        </p:spPr>
        <p:txBody>
          <a:bodyPr wrap="non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Time Scope</a:t>
            </a:r>
            <a:endParaRPr lang="en-US" sz="2302" dirty="0"/>
          </a:p>
        </p:txBody>
      </p:sp>
      <p:sp>
        <p:nvSpPr>
          <p:cNvPr id="17" name="Text 13"/>
          <p:cNvSpPr/>
          <p:nvPr/>
        </p:nvSpPr>
        <p:spPr>
          <a:xfrm>
            <a:off x="1555313" y="6006465"/>
            <a:ext cx="8584287" cy="666512"/>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The smart glasses system design and implementation lasted for about 7 months (from December to May).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4391501" y="1628775"/>
            <a:ext cx="5847278" cy="730806"/>
          </a:xfrm>
          <a:prstGeom prst="rect">
            <a:avLst/>
          </a:prstGeom>
          <a:noFill/>
          <a:ln/>
        </p:spPr>
        <p:txBody>
          <a:bodyPr wrap="none" rtlCol="0" anchor="t"/>
          <a:lstStyle/>
          <a:p>
            <a:pPr marL="0" indent="0" algn="ctr">
              <a:lnSpc>
                <a:spcPts val="5755"/>
              </a:lnSpc>
              <a:buNone/>
            </a:pPr>
            <a:r>
              <a:rPr lang="en-US" sz="4604" b="1" dirty="0">
                <a:solidFill>
                  <a:srgbClr val="396AF1"/>
                </a:solidFill>
                <a:latin typeface="Barlow" pitchFamily="34" charset="0"/>
                <a:ea typeface="Barlow" pitchFamily="34" charset="-122"/>
                <a:cs typeface="Barlow" pitchFamily="34" charset="-120"/>
              </a:rPr>
              <a:t>Existing Systems </a:t>
            </a:r>
            <a:endParaRPr lang="en-US" sz="4604" dirty="0"/>
          </a:p>
        </p:txBody>
      </p:sp>
      <p:sp>
        <p:nvSpPr>
          <p:cNvPr id="5" name="Text 2"/>
          <p:cNvSpPr/>
          <p:nvPr/>
        </p:nvSpPr>
        <p:spPr>
          <a:xfrm>
            <a:off x="1760220" y="2915007"/>
            <a:ext cx="2371011" cy="731044"/>
          </a:xfrm>
          <a:prstGeom prst="rect">
            <a:avLst/>
          </a:prstGeom>
          <a:noFill/>
          <a:ln/>
        </p:spPr>
        <p:txBody>
          <a:bodyPr wrap="squar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Traditional White Canes</a:t>
            </a:r>
            <a:endParaRPr lang="en-US" sz="2302" dirty="0"/>
          </a:p>
        </p:txBody>
      </p:sp>
      <p:sp>
        <p:nvSpPr>
          <p:cNvPr id="6" name="Text 3"/>
          <p:cNvSpPr/>
          <p:nvPr/>
        </p:nvSpPr>
        <p:spPr>
          <a:xfrm>
            <a:off x="1760220" y="3868222"/>
            <a:ext cx="2371011" cy="999768"/>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Provide physical feedback to detect obstacles.</a:t>
            </a:r>
            <a:endParaRPr lang="en-US" sz="1750" dirty="0"/>
          </a:p>
        </p:txBody>
      </p:sp>
      <p:sp>
        <p:nvSpPr>
          <p:cNvPr id="7" name="Text 4"/>
          <p:cNvSpPr/>
          <p:nvPr/>
        </p:nvSpPr>
        <p:spPr>
          <a:xfrm>
            <a:off x="1760220" y="5067895"/>
            <a:ext cx="2371011" cy="999768"/>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Limitations in identifying above-knee-level obstacles.</a:t>
            </a:r>
            <a:endParaRPr lang="en-US" sz="1750" dirty="0"/>
          </a:p>
        </p:txBody>
      </p:sp>
      <p:sp>
        <p:nvSpPr>
          <p:cNvPr id="8" name="Text 5"/>
          <p:cNvSpPr/>
          <p:nvPr/>
        </p:nvSpPr>
        <p:spPr>
          <a:xfrm>
            <a:off x="4680823" y="2915007"/>
            <a:ext cx="2371011" cy="731044"/>
          </a:xfrm>
          <a:prstGeom prst="rect">
            <a:avLst/>
          </a:prstGeom>
          <a:noFill/>
          <a:ln/>
        </p:spPr>
        <p:txBody>
          <a:bodyPr wrap="squar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Voice-Based Navigation Apps</a:t>
            </a:r>
            <a:endParaRPr lang="en-US" sz="2302" dirty="0"/>
          </a:p>
        </p:txBody>
      </p:sp>
      <p:sp>
        <p:nvSpPr>
          <p:cNvPr id="9" name="Text 6"/>
          <p:cNvSpPr/>
          <p:nvPr/>
        </p:nvSpPr>
        <p:spPr>
          <a:xfrm>
            <a:off x="4680823" y="3868222"/>
            <a:ext cx="2371011" cy="999768"/>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Offer audio instructions and location guidance.</a:t>
            </a:r>
            <a:endParaRPr lang="en-US" sz="1750" dirty="0"/>
          </a:p>
        </p:txBody>
      </p:sp>
      <p:sp>
        <p:nvSpPr>
          <p:cNvPr id="10" name="Text 7"/>
          <p:cNvSpPr/>
          <p:nvPr/>
        </p:nvSpPr>
        <p:spPr>
          <a:xfrm>
            <a:off x="4680823" y="5067895"/>
            <a:ext cx="2371011" cy="1333024"/>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Challenges in accurately identifying nearby objects.</a:t>
            </a:r>
            <a:endParaRPr lang="en-US" sz="1750" dirty="0"/>
          </a:p>
        </p:txBody>
      </p:sp>
      <p:sp>
        <p:nvSpPr>
          <p:cNvPr id="11" name="Text 8"/>
          <p:cNvSpPr/>
          <p:nvPr/>
        </p:nvSpPr>
        <p:spPr>
          <a:xfrm>
            <a:off x="7601426" y="2915007"/>
            <a:ext cx="2371011" cy="731044"/>
          </a:xfrm>
          <a:prstGeom prst="rect">
            <a:avLst/>
          </a:prstGeom>
          <a:noFill/>
          <a:ln/>
        </p:spPr>
        <p:txBody>
          <a:bodyPr wrap="squar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Smart Shoes for the Blind    </a:t>
            </a:r>
            <a:endParaRPr lang="en-US" sz="2302" dirty="0"/>
          </a:p>
        </p:txBody>
      </p:sp>
      <p:sp>
        <p:nvSpPr>
          <p:cNvPr id="12" name="Text 9"/>
          <p:cNvSpPr/>
          <p:nvPr/>
        </p:nvSpPr>
        <p:spPr>
          <a:xfrm>
            <a:off x="7601426" y="3868222"/>
            <a:ext cx="2371011" cy="999768"/>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Track navigation of user and buzz to notify direction.</a:t>
            </a:r>
            <a:endParaRPr lang="en-US" sz="1750" dirty="0"/>
          </a:p>
        </p:txBody>
      </p:sp>
      <p:sp>
        <p:nvSpPr>
          <p:cNvPr id="13" name="Text 10"/>
          <p:cNvSpPr/>
          <p:nvPr/>
        </p:nvSpPr>
        <p:spPr>
          <a:xfrm>
            <a:off x="7601426" y="5067895"/>
            <a:ext cx="2371011" cy="1333024"/>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Limitations on informing the user about their surroundings.</a:t>
            </a:r>
            <a:endParaRPr lang="en-US" sz="1750" dirty="0"/>
          </a:p>
        </p:txBody>
      </p:sp>
      <p:sp>
        <p:nvSpPr>
          <p:cNvPr id="14" name="Text 11"/>
          <p:cNvSpPr/>
          <p:nvPr/>
        </p:nvSpPr>
        <p:spPr>
          <a:xfrm>
            <a:off x="10522029" y="2915007"/>
            <a:ext cx="2371011" cy="731044"/>
          </a:xfrm>
          <a:prstGeom prst="rect">
            <a:avLst/>
          </a:prstGeom>
          <a:noFill/>
          <a:ln/>
        </p:spPr>
        <p:txBody>
          <a:bodyPr wrap="square" rtlCol="0" anchor="t"/>
          <a:lstStyle/>
          <a:p>
            <a:pPr marL="0" indent="0">
              <a:lnSpc>
                <a:spcPts val="2878"/>
              </a:lnSpc>
              <a:buNone/>
            </a:pPr>
            <a:r>
              <a:rPr lang="en-US" sz="2302" b="1" dirty="0">
                <a:solidFill>
                  <a:srgbClr val="396AF1"/>
                </a:solidFill>
                <a:latin typeface="Barlow" pitchFamily="34" charset="0"/>
                <a:ea typeface="Barlow" pitchFamily="34" charset="-122"/>
                <a:cs typeface="Barlow" pitchFamily="34" charset="-120"/>
              </a:rPr>
              <a:t>Ultra-sonic Smart Glasses</a:t>
            </a:r>
            <a:endParaRPr lang="en-US" sz="2302" dirty="0"/>
          </a:p>
        </p:txBody>
      </p:sp>
      <p:sp>
        <p:nvSpPr>
          <p:cNvPr id="15" name="Text 12"/>
          <p:cNvSpPr/>
          <p:nvPr/>
        </p:nvSpPr>
        <p:spPr>
          <a:xfrm>
            <a:off x="10522029" y="3868222"/>
            <a:ext cx="2371011" cy="999768"/>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Uses trigger and echo to identify obstacles.</a:t>
            </a:r>
            <a:endParaRPr lang="en-US" sz="1750" dirty="0"/>
          </a:p>
        </p:txBody>
      </p:sp>
      <p:sp>
        <p:nvSpPr>
          <p:cNvPr id="16" name="Text 13"/>
          <p:cNvSpPr/>
          <p:nvPr/>
        </p:nvSpPr>
        <p:spPr>
          <a:xfrm>
            <a:off x="10522029" y="5067895"/>
            <a:ext cx="2371011" cy="1333024"/>
          </a:xfrm>
          <a:prstGeom prst="rect">
            <a:avLst/>
          </a:prstGeom>
          <a:noFill/>
          <a:ln/>
        </p:spPr>
        <p:txBody>
          <a:bodyPr wrap="square" rtlCol="0" anchor="t"/>
          <a:lstStyle/>
          <a:p>
            <a:pPr marL="0" indent="0">
              <a:lnSpc>
                <a:spcPts val="2624"/>
              </a:lnSpc>
              <a:buNone/>
            </a:pPr>
            <a:r>
              <a:rPr lang="en-US" sz="1750" dirty="0">
                <a:solidFill>
                  <a:srgbClr val="272525"/>
                </a:solidFill>
                <a:latin typeface="Montserrat" pitchFamily="34" charset="0"/>
                <a:ea typeface="Montserrat" pitchFamily="34" charset="-122"/>
                <a:cs typeface="Montserrat" pitchFamily="34" charset="-120"/>
              </a:rPr>
              <a:t>Limitations in range of sensor and cannot analyze surroundings.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1112</Words>
  <Application>Microsoft Office PowerPoint</Application>
  <PresentationFormat>Custom</PresentationFormat>
  <Paragraphs>163</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hansel carzerlet</cp:lastModifiedBy>
  <cp:revision>5</cp:revision>
  <dcterms:created xsi:type="dcterms:W3CDTF">2024-06-07T03:27:31Z</dcterms:created>
  <dcterms:modified xsi:type="dcterms:W3CDTF">2024-06-07T04:11:10Z</dcterms:modified>
</cp:coreProperties>
</file>